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ags/tag1.xml" ContentType="application/vnd.openxmlformats-officedocument.presentationml.tags+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0.xml" ContentType="application/vnd.openxmlformats-officedocument.presentationml.tags+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85" r:id="rId6"/>
    <p:sldMasterId id="2147483697" r:id="rId7"/>
    <p:sldMasterId id="2147483709" r:id="rId8"/>
  </p:sldMasterIdLst>
  <p:notesMasterIdLst>
    <p:notesMasterId r:id="rId25"/>
  </p:notesMasterIdLst>
  <p:sldIdLst>
    <p:sldId id="256" r:id="rId9"/>
    <p:sldId id="258" r:id="rId10"/>
    <p:sldId id="290" r:id="rId11"/>
    <p:sldId id="527" r:id="rId12"/>
    <p:sldId id="540" r:id="rId13"/>
    <p:sldId id="523" r:id="rId14"/>
    <p:sldId id="522" r:id="rId15"/>
    <p:sldId id="2141412293" r:id="rId16"/>
    <p:sldId id="269" r:id="rId17"/>
    <p:sldId id="300" r:id="rId18"/>
    <p:sldId id="526" r:id="rId19"/>
    <p:sldId id="316" r:id="rId20"/>
    <p:sldId id="528" r:id="rId21"/>
    <p:sldId id="533" r:id="rId22"/>
    <p:sldId id="539" r:id="rId23"/>
    <p:sldId id="321"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BA539"/>
    <a:srgbClr val="1D4289"/>
    <a:srgbClr val="ECF0F1"/>
    <a:srgbClr val="E2E2E2"/>
    <a:srgbClr val="E7DED7"/>
    <a:srgbClr val="E4E5E7"/>
    <a:srgbClr val="EED369"/>
    <a:srgbClr val="D4CC3E"/>
    <a:srgbClr val="ABCC8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6102" autoAdjust="0"/>
    <p:restoredTop sz="73108" autoAdjust="0"/>
  </p:normalViewPr>
  <p:slideViewPr>
    <p:cSldViewPr snapToGrid="0">
      <p:cViewPr varScale="1">
        <p:scale>
          <a:sx n="90" d="100"/>
          <a:sy n="90" d="100"/>
        </p:scale>
        <p:origin x="594" y="78"/>
      </p:cViewPr>
      <p:guideLst/>
    </p:cSldViewPr>
  </p:slideViewPr>
  <p:notesTextViewPr>
    <p:cViewPr>
      <p:scale>
        <a:sx n="1" d="1"/>
        <a:sy n="1" d="1"/>
      </p:scale>
      <p:origin x="0" y="0"/>
    </p:cViewPr>
  </p:notesTextViewPr>
  <p:sorterViewPr>
    <p:cViewPr>
      <p:scale>
        <a:sx n="100" d="100"/>
        <a:sy n="100" d="100"/>
      </p:scale>
      <p:origin x="0" y="-1249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8055"/>
          </a:xfrm>
          <a:prstGeom prst="rect">
            <a:avLst/>
          </a:prstGeom>
        </p:spPr>
        <p:txBody>
          <a:bodyPr vert="horz" lIns="95562" tIns="47781" rIns="95562" bIns="47781" rtlCol="0"/>
          <a:lstStyle>
            <a:lvl1pPr algn="l">
              <a:defRPr sz="1300"/>
            </a:lvl1pPr>
          </a:lstStyle>
          <a:p>
            <a:endParaRPr lang="en-GB"/>
          </a:p>
        </p:txBody>
      </p:sp>
      <p:sp>
        <p:nvSpPr>
          <p:cNvPr id="3" name="Date Placeholder 2"/>
          <p:cNvSpPr>
            <a:spLocks noGrp="1"/>
          </p:cNvSpPr>
          <p:nvPr>
            <p:ph type="dt" idx="1"/>
          </p:nvPr>
        </p:nvSpPr>
        <p:spPr>
          <a:xfrm>
            <a:off x="3850444" y="0"/>
            <a:ext cx="2945659" cy="498055"/>
          </a:xfrm>
          <a:prstGeom prst="rect">
            <a:avLst/>
          </a:prstGeom>
        </p:spPr>
        <p:txBody>
          <a:bodyPr vert="horz" lIns="95562" tIns="47781" rIns="95562" bIns="47781" rtlCol="0"/>
          <a:lstStyle>
            <a:lvl1pPr algn="r">
              <a:defRPr sz="1300"/>
            </a:lvl1pPr>
          </a:lstStyle>
          <a:p>
            <a:fld id="{7FBB7F4C-54DA-4AE3-A226-6964710D141E}" type="datetimeFigureOut">
              <a:rPr lang="en-GB" smtClean="0"/>
              <a:t>31/07/2026</a:t>
            </a:fld>
            <a:endParaRPr lang="en-GB"/>
          </a:p>
        </p:txBody>
      </p:sp>
      <p:sp>
        <p:nvSpPr>
          <p:cNvPr id="4" name="Slide Image Placeholder 3"/>
          <p:cNvSpPr>
            <a:spLocks noGrp="1" noRot="1" noChangeAspect="1"/>
          </p:cNvSpPr>
          <p:nvPr>
            <p:ph type="sldImg" idx="2"/>
          </p:nvPr>
        </p:nvSpPr>
        <p:spPr>
          <a:xfrm>
            <a:off x="425450" y="1243013"/>
            <a:ext cx="5946775" cy="3346450"/>
          </a:xfrm>
          <a:prstGeom prst="rect">
            <a:avLst/>
          </a:prstGeom>
          <a:noFill/>
          <a:ln w="12700">
            <a:solidFill>
              <a:prstClr val="black"/>
            </a:solidFill>
          </a:ln>
        </p:spPr>
        <p:txBody>
          <a:bodyPr vert="horz" lIns="95562" tIns="47781" rIns="95562" bIns="47781" rtlCol="0" anchor="ctr"/>
          <a:lstStyle/>
          <a:p>
            <a:endParaRPr lang="en-GB"/>
          </a:p>
        </p:txBody>
      </p:sp>
      <p:sp>
        <p:nvSpPr>
          <p:cNvPr id="5" name="Notes Placeholder 4"/>
          <p:cNvSpPr>
            <a:spLocks noGrp="1"/>
          </p:cNvSpPr>
          <p:nvPr>
            <p:ph type="body" sz="quarter" idx="3"/>
          </p:nvPr>
        </p:nvSpPr>
        <p:spPr>
          <a:xfrm>
            <a:off x="679768" y="4777195"/>
            <a:ext cx="5438140" cy="3908614"/>
          </a:xfrm>
          <a:prstGeom prst="rect">
            <a:avLst/>
          </a:prstGeom>
        </p:spPr>
        <p:txBody>
          <a:bodyPr vert="horz" lIns="95562" tIns="47781" rIns="95562" bIns="4778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28586"/>
            <a:ext cx="2945659" cy="498055"/>
          </a:xfrm>
          <a:prstGeom prst="rect">
            <a:avLst/>
          </a:prstGeom>
        </p:spPr>
        <p:txBody>
          <a:bodyPr vert="horz" lIns="95562" tIns="47781" rIns="95562" bIns="47781" rtlCol="0" anchor="b"/>
          <a:lstStyle>
            <a:lvl1pPr algn="l">
              <a:defRPr sz="1300"/>
            </a:lvl1pPr>
          </a:lstStyle>
          <a:p>
            <a:endParaRPr lang="en-GB"/>
          </a:p>
        </p:txBody>
      </p:sp>
      <p:sp>
        <p:nvSpPr>
          <p:cNvPr id="7" name="Slide Number Placeholder 6"/>
          <p:cNvSpPr>
            <a:spLocks noGrp="1"/>
          </p:cNvSpPr>
          <p:nvPr>
            <p:ph type="sldNum" sz="quarter" idx="5"/>
          </p:nvPr>
        </p:nvSpPr>
        <p:spPr>
          <a:xfrm>
            <a:off x="3850444" y="9428586"/>
            <a:ext cx="2945659" cy="498055"/>
          </a:xfrm>
          <a:prstGeom prst="rect">
            <a:avLst/>
          </a:prstGeom>
        </p:spPr>
        <p:txBody>
          <a:bodyPr vert="horz" lIns="95562" tIns="47781" rIns="95562" bIns="47781" rtlCol="0" anchor="b"/>
          <a:lstStyle>
            <a:lvl1pPr algn="r">
              <a:defRPr sz="1300"/>
            </a:lvl1pPr>
          </a:lstStyle>
          <a:p>
            <a:fld id="{1291B9CA-023A-4F08-B804-DC5F99A50D50}" type="slidenum">
              <a:rPr lang="en-GB" smtClean="0"/>
              <a:t>‹#›</a:t>
            </a:fld>
            <a:endParaRPr lang="en-GB"/>
          </a:p>
        </p:txBody>
      </p:sp>
    </p:spTree>
    <p:extLst>
      <p:ext uri="{BB962C8B-B14F-4D97-AF65-F5344CB8AC3E}">
        <p14:creationId xmlns:p14="http://schemas.microsoft.com/office/powerpoint/2010/main" val="42671154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catalyst.org/2020/01/02/interrupt-unconscious-bia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91B9CA-023A-4F08-B804-DC5F99A50D50}" type="slidenum">
              <a:rPr lang="en-GB" smtClean="0"/>
              <a:t>1</a:t>
            </a:fld>
            <a:endParaRPr lang="en-GB"/>
          </a:p>
        </p:txBody>
      </p:sp>
    </p:spTree>
    <p:extLst>
      <p:ext uri="{BB962C8B-B14F-4D97-AF65-F5344CB8AC3E}">
        <p14:creationId xmlns:p14="http://schemas.microsoft.com/office/powerpoint/2010/main" val="2118548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are the key topics we will be covering – ask if there are any specific challenges that they need support with.</a:t>
            </a:r>
          </a:p>
          <a:p>
            <a:endParaRPr lang="en-GB" dirty="0"/>
          </a:p>
          <a:p>
            <a:r>
              <a:rPr lang="en-GB" dirty="0"/>
              <a:t>More detailed timetable can be located – </a:t>
            </a:r>
            <a:r>
              <a:rPr lang="en-GB" b="1" dirty="0"/>
              <a:t>PAGE 6 WORBOOKS</a:t>
            </a:r>
          </a:p>
          <a:p>
            <a:endParaRPr lang="en-GB" dirty="0"/>
          </a:p>
          <a:p>
            <a:r>
              <a:rPr lang="en-GB" dirty="0"/>
              <a:t>The day is divided into two halves  AM – we will cover the underpinning knowledge and content related to interviewing and in the afternoon we will conduct mock interviews to allow you to put into practice the skills you have learned. You will be paired with one other participant as joint interviewers so will need to work together.</a:t>
            </a:r>
          </a:p>
        </p:txBody>
      </p:sp>
      <p:sp>
        <p:nvSpPr>
          <p:cNvPr id="4" name="Slide Number Placeholder 3"/>
          <p:cNvSpPr>
            <a:spLocks noGrp="1"/>
          </p:cNvSpPr>
          <p:nvPr>
            <p:ph type="sldNum" sz="quarter" idx="5"/>
          </p:nvPr>
        </p:nvSpPr>
        <p:spPr/>
        <p:txBody>
          <a:bodyPr/>
          <a:lstStyle/>
          <a:p>
            <a:fld id="{1291B9CA-023A-4F08-B804-DC5F99A50D50}" type="slidenum">
              <a:rPr lang="en-GB" smtClean="0"/>
              <a:t>2</a:t>
            </a:fld>
            <a:endParaRPr lang="en-GB"/>
          </a:p>
        </p:txBody>
      </p:sp>
    </p:spTree>
    <p:extLst>
      <p:ext uri="{BB962C8B-B14F-4D97-AF65-F5344CB8AC3E}">
        <p14:creationId xmlns:p14="http://schemas.microsoft.com/office/powerpoint/2010/main" val="28935205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9.45 </a:t>
            </a:r>
          </a:p>
          <a:p>
            <a:r>
              <a:rPr lang="en-GB" b="1" dirty="0"/>
              <a:t>PAGE 4 WORK BOOKS:</a:t>
            </a:r>
          </a:p>
          <a:p>
            <a:endParaRPr lang="en-GB" b="1" dirty="0"/>
          </a:p>
          <a:p>
            <a:r>
              <a:rPr lang="en-GB" b="0" dirty="0"/>
              <a:t>Initially, the job interview can seem like a simple enough meeting to conduct: shake hands, make small talk, ask questions, and compare the candidates. But how do you keep from hiring someone whose best skill is coming off well in a job interview?</a:t>
            </a:r>
          </a:p>
          <a:p>
            <a:endParaRPr lang="en-GB" b="1" dirty="0"/>
          </a:p>
          <a:p>
            <a:r>
              <a:rPr lang="en-GB" b="1" dirty="0"/>
              <a:t>Many experts estimate that the cost of a bad hire exceeds the annual salary of a position. SO GETTING IT RIGHT IS VERY IMPORTANT</a:t>
            </a:r>
          </a:p>
          <a:p>
            <a:endParaRPr lang="en-GB" b="1" dirty="0"/>
          </a:p>
          <a:p>
            <a:r>
              <a:rPr lang="en-GB" dirty="0"/>
              <a:t>Complete in small groups and feed back to the whole fill in on page 4 – share –</a:t>
            </a:r>
          </a:p>
          <a:p>
            <a:r>
              <a:rPr lang="en-GB" dirty="0"/>
              <a:t> ( click to play Annie Lennox- Why)</a:t>
            </a:r>
          </a:p>
          <a:p>
            <a:endParaRPr lang="en-GB" dirty="0"/>
          </a:p>
          <a:p>
            <a:r>
              <a:rPr lang="en-GB" b="1" dirty="0"/>
              <a:t>Go over Overall AIMS/ OBJECTIVES on page 5 COMPARE TO RESPONSES TO THE ABOVE</a:t>
            </a:r>
          </a:p>
        </p:txBody>
      </p:sp>
      <p:sp>
        <p:nvSpPr>
          <p:cNvPr id="4" name="Slide Number Placeholder 3"/>
          <p:cNvSpPr>
            <a:spLocks noGrp="1"/>
          </p:cNvSpPr>
          <p:nvPr>
            <p:ph type="sldNum" sz="quarter" idx="10"/>
          </p:nvPr>
        </p:nvSpPr>
        <p:spPr/>
        <p:txBody>
          <a:bodyPr/>
          <a:lstStyle/>
          <a:p>
            <a:pPr defTabSz="955613">
              <a:defRPr/>
            </a:pPr>
            <a:fld id="{417DC9E6-23A9-44DE-AC4D-FCFA3B458A5D}" type="slidenum">
              <a:rPr lang="en-GB">
                <a:solidFill>
                  <a:prstClr val="black"/>
                </a:solidFill>
                <a:latin typeface="Calibri"/>
              </a:rPr>
              <a:pPr defTabSz="955613">
                <a:defRPr/>
              </a:pPr>
              <a:t>3</a:t>
            </a:fld>
            <a:endParaRPr lang="en-GB">
              <a:solidFill>
                <a:prstClr val="black"/>
              </a:solidFill>
              <a:latin typeface="Calibri"/>
            </a:endParaRPr>
          </a:p>
        </p:txBody>
      </p:sp>
    </p:spTree>
    <p:extLst>
      <p:ext uri="{BB962C8B-B14F-4D97-AF65-F5344CB8AC3E}">
        <p14:creationId xmlns:p14="http://schemas.microsoft.com/office/powerpoint/2010/main" val="3884554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dirty="0">
                <a:solidFill>
                  <a:srgbClr val="333333"/>
                </a:solidFill>
                <a:effectLst/>
                <a:latin typeface="Roboto" panose="02000000000000000000" pitchFamily="2" charset="0"/>
              </a:rPr>
              <a:t>11.15 </a:t>
            </a:r>
          </a:p>
          <a:p>
            <a:pPr algn="l"/>
            <a:r>
              <a:rPr lang="en-GB" b="0" i="0" dirty="0">
                <a:solidFill>
                  <a:srgbClr val="333333"/>
                </a:solidFill>
                <a:effectLst/>
                <a:latin typeface="Roboto" panose="02000000000000000000" pitchFamily="2" charset="0"/>
              </a:rPr>
              <a:t>Refer back to the presession tasks – </a:t>
            </a:r>
          </a:p>
          <a:p>
            <a:pPr algn="l"/>
            <a:endParaRPr lang="en-GB" b="0" i="0" dirty="0">
              <a:solidFill>
                <a:srgbClr val="333333"/>
              </a:solidFill>
              <a:effectLst/>
              <a:latin typeface="Roboto" panose="02000000000000000000" pitchFamily="2" charset="0"/>
            </a:endParaRPr>
          </a:p>
          <a:p>
            <a:pPr algn="l"/>
            <a:r>
              <a:rPr lang="en-GB" b="0" i="0" dirty="0">
                <a:solidFill>
                  <a:srgbClr val="333333"/>
                </a:solidFill>
                <a:effectLst/>
                <a:latin typeface="Roboto" panose="02000000000000000000" pitchFamily="2" charset="0"/>
              </a:rPr>
              <a:t> Ask group for their definition write </a:t>
            </a:r>
            <a:r>
              <a:rPr lang="en-GB" b="1" i="0" dirty="0">
                <a:solidFill>
                  <a:srgbClr val="333333"/>
                </a:solidFill>
                <a:effectLst/>
                <a:latin typeface="Roboto" panose="02000000000000000000" pitchFamily="2" charset="0"/>
              </a:rPr>
              <a:t>in WB PAGE 13</a:t>
            </a:r>
          </a:p>
          <a:p>
            <a:pPr algn="l"/>
            <a:endParaRPr lang="en-GB" b="0" i="0" dirty="0">
              <a:solidFill>
                <a:srgbClr val="333333"/>
              </a:solidFill>
              <a:effectLst/>
              <a:latin typeface="Roboto" panose="02000000000000000000" pitchFamily="2" charset="0"/>
            </a:endParaRPr>
          </a:p>
          <a:p>
            <a:pPr algn="l"/>
            <a:r>
              <a:rPr lang="en-GB" b="0" i="0" dirty="0">
                <a:solidFill>
                  <a:srgbClr val="333333"/>
                </a:solidFill>
                <a:effectLst/>
                <a:latin typeface="Arial" panose="020B0604020202020204" pitchFamily="34" charset="0"/>
              </a:rPr>
              <a:t>All individuals, including you in your role as a line manager, make unconscious choices that discriminate in favour of, or against, certain characteristics in a person or a group. As a result of these unconscious biases, processes such as recruitment, promotion, work allocation, performance reviews and redundancies are not conducted in a fair or consistent manner.</a:t>
            </a:r>
          </a:p>
          <a:p>
            <a:pPr algn="l"/>
            <a:r>
              <a:rPr lang="en-GB" b="0" i="0" dirty="0">
                <a:solidFill>
                  <a:srgbClr val="333333"/>
                </a:solidFill>
                <a:effectLst/>
                <a:latin typeface="Arial" panose="020B0604020202020204" pitchFamily="34" charset="0"/>
              </a:rPr>
              <a:t>By acknowledging and addressing the unconscious biases that you, or others, have, you are helping to create an organisation that attracts, retains and nurtures the right skills irrespective of any differences, visible or invisible.</a:t>
            </a:r>
          </a:p>
          <a:p>
            <a:pPr defTabSz="955613">
              <a:defRPr/>
            </a:pPr>
            <a:r>
              <a:rPr lang="en-GB" sz="1100" dirty="0">
                <a:solidFill>
                  <a:prstClr val="black"/>
                </a:solidFill>
                <a:latin typeface="Calibri"/>
              </a:rPr>
              <a:t>Think about</a:t>
            </a:r>
          </a:p>
          <a:p>
            <a:pPr defTabSz="955613">
              <a:buFont typeface="Arial" panose="020B0604020202020204" pitchFamily="34" charset="0"/>
              <a:buChar char="•"/>
              <a:defRPr/>
            </a:pPr>
            <a:r>
              <a:rPr lang="en-GB" sz="1100" dirty="0">
                <a:solidFill>
                  <a:prstClr val="black"/>
                </a:solidFill>
                <a:latin typeface="Calibri"/>
              </a:rPr>
              <a:t>about the time when you briefly reacted when you read a name on a resume that was culturally or ethnically different than your own,</a:t>
            </a:r>
          </a:p>
          <a:p>
            <a:pPr defTabSz="955613">
              <a:buFont typeface="Arial" panose="020B0604020202020204" pitchFamily="34" charset="0"/>
              <a:buChar char="•"/>
              <a:defRPr/>
            </a:pPr>
            <a:r>
              <a:rPr lang="en-GB" sz="1100" dirty="0">
                <a:solidFill>
                  <a:prstClr val="black"/>
                </a:solidFill>
                <a:latin typeface="Calibri"/>
              </a:rPr>
              <a:t>or about the time you were aware of the subtle impulse to call Jamal back for an interview but not Joseph or Jose</a:t>
            </a:r>
          </a:p>
          <a:p>
            <a:pPr defTabSz="955613">
              <a:buFont typeface="Arial" panose="020B0604020202020204" pitchFamily="34" charset="0"/>
              <a:buChar char="•"/>
              <a:defRPr/>
            </a:pPr>
            <a:r>
              <a:rPr lang="en-GB" sz="1100" dirty="0">
                <a:solidFill>
                  <a:prstClr val="black"/>
                </a:solidFill>
                <a:latin typeface="Calibri"/>
              </a:rPr>
              <a:t>or how you scanned the resume to see what year Mary graduated from high school in an attempt to guesstimate her age,</a:t>
            </a:r>
          </a:p>
          <a:p>
            <a:pPr defTabSz="955613">
              <a:buFont typeface="Arial" panose="020B0604020202020204" pitchFamily="34" charset="0"/>
              <a:buChar char="•"/>
              <a:defRPr/>
            </a:pPr>
            <a:r>
              <a:rPr lang="en-GB" sz="1100" dirty="0">
                <a:solidFill>
                  <a:prstClr val="black"/>
                </a:solidFill>
                <a:latin typeface="Calibri"/>
              </a:rPr>
              <a:t>or how you felt when you interviewed a candidate whose physical appearance was different than your own, such as they were short, or obese or in a wheelchair for example,</a:t>
            </a:r>
          </a:p>
          <a:p>
            <a:pPr defTabSz="955613">
              <a:buFont typeface="Arial" panose="020B0604020202020204" pitchFamily="34" charset="0"/>
              <a:buChar char="•"/>
              <a:defRPr/>
            </a:pPr>
            <a:r>
              <a:rPr lang="en-GB" sz="1100" dirty="0">
                <a:solidFill>
                  <a:prstClr val="black"/>
                </a:solidFill>
                <a:latin typeface="Calibri"/>
              </a:rPr>
              <a:t>or more significantly how you felt when you interviewed a candidate whose physical appearance met your preference of attractiveness or was your mirror image</a:t>
            </a:r>
          </a:p>
          <a:p>
            <a:pPr algn="l"/>
            <a:r>
              <a:rPr lang="en-GB" b="0" i="0" dirty="0">
                <a:solidFill>
                  <a:srgbClr val="333333"/>
                </a:solidFill>
                <a:effectLst/>
                <a:latin typeface="Arial" panose="020B0604020202020204" pitchFamily="34" charset="0"/>
              </a:rPr>
              <a:t> Types:</a:t>
            </a:r>
          </a:p>
          <a:p>
            <a:pPr algn="l"/>
            <a:endParaRPr lang="en-GB" b="0" i="0" dirty="0">
              <a:solidFill>
                <a:srgbClr val="333333"/>
              </a:solidFill>
              <a:effectLst/>
              <a:latin typeface="Arial" panose="020B0604020202020204" pitchFamily="34" charset="0"/>
            </a:endParaRPr>
          </a:p>
          <a:p>
            <a:pPr algn="l">
              <a:buFont typeface="Arial" panose="020B0604020202020204" pitchFamily="34" charset="0"/>
              <a:buChar char="•"/>
            </a:pPr>
            <a:r>
              <a:rPr lang="en-GB" b="0" i="0" dirty="0">
                <a:solidFill>
                  <a:srgbClr val="202124"/>
                </a:solidFill>
                <a:effectLst/>
                <a:latin typeface="arial" panose="020B0604020202020204" pitchFamily="34" charset="0"/>
              </a:rPr>
              <a:t>Affinity Bias. ...</a:t>
            </a:r>
          </a:p>
          <a:p>
            <a:pPr algn="l">
              <a:buFont typeface="Arial" panose="020B0604020202020204" pitchFamily="34" charset="0"/>
              <a:buChar char="•"/>
            </a:pPr>
            <a:r>
              <a:rPr lang="en-GB" b="0" i="0" dirty="0">
                <a:solidFill>
                  <a:srgbClr val="202124"/>
                </a:solidFill>
                <a:effectLst/>
                <a:latin typeface="arial" panose="020B0604020202020204" pitchFamily="34" charset="0"/>
              </a:rPr>
              <a:t>Ageism. ...</a:t>
            </a:r>
          </a:p>
          <a:p>
            <a:pPr algn="l">
              <a:buFont typeface="Arial" panose="020B0604020202020204" pitchFamily="34" charset="0"/>
              <a:buChar char="•"/>
            </a:pPr>
            <a:r>
              <a:rPr lang="en-GB" b="0" i="0" dirty="0">
                <a:solidFill>
                  <a:srgbClr val="202124"/>
                </a:solidFill>
                <a:effectLst/>
                <a:latin typeface="arial" panose="020B0604020202020204" pitchFamily="34" charset="0"/>
              </a:rPr>
              <a:t>Attribution Bias. ...</a:t>
            </a:r>
          </a:p>
          <a:p>
            <a:pPr algn="l">
              <a:buFont typeface="Arial" panose="020B0604020202020204" pitchFamily="34" charset="0"/>
              <a:buChar char="•"/>
            </a:pPr>
            <a:r>
              <a:rPr lang="en-GB" b="0" i="0" dirty="0">
                <a:solidFill>
                  <a:srgbClr val="202124"/>
                </a:solidFill>
                <a:effectLst/>
                <a:latin typeface="arial" panose="020B0604020202020204" pitchFamily="34" charset="0"/>
              </a:rPr>
              <a:t>Beauty Bias. ...</a:t>
            </a:r>
          </a:p>
          <a:p>
            <a:pPr algn="l">
              <a:buFont typeface="Arial" panose="020B0604020202020204" pitchFamily="34" charset="0"/>
              <a:buChar char="•"/>
            </a:pPr>
            <a:r>
              <a:rPr lang="en-GB" b="0" i="0" dirty="0">
                <a:solidFill>
                  <a:srgbClr val="202124"/>
                </a:solidFill>
                <a:effectLst/>
                <a:latin typeface="arial" panose="020B0604020202020204" pitchFamily="34" charset="0"/>
              </a:rPr>
              <a:t>Confirmation Bias. ...</a:t>
            </a:r>
          </a:p>
          <a:p>
            <a:pPr algn="l">
              <a:buFont typeface="Arial" panose="020B0604020202020204" pitchFamily="34" charset="0"/>
              <a:buChar char="•"/>
            </a:pPr>
            <a:r>
              <a:rPr lang="en-GB" b="0" i="0" dirty="0">
                <a:solidFill>
                  <a:srgbClr val="202124"/>
                </a:solidFill>
                <a:effectLst/>
                <a:latin typeface="arial" panose="020B0604020202020204" pitchFamily="34" charset="0"/>
              </a:rPr>
              <a:t>Conformity Bias. ...</a:t>
            </a:r>
          </a:p>
          <a:p>
            <a:pPr algn="l">
              <a:buFont typeface="Arial" panose="020B0604020202020204" pitchFamily="34" charset="0"/>
              <a:buChar char="•"/>
            </a:pPr>
            <a:r>
              <a:rPr lang="en-GB" b="0" i="0" dirty="0">
                <a:solidFill>
                  <a:srgbClr val="202124"/>
                </a:solidFill>
                <a:effectLst/>
                <a:latin typeface="arial" panose="020B0604020202020204" pitchFamily="34" charset="0"/>
              </a:rPr>
              <a:t>The Contrast Effect. ...</a:t>
            </a:r>
          </a:p>
          <a:p>
            <a:pPr algn="l">
              <a:buFont typeface="Arial" panose="020B0604020202020204" pitchFamily="34" charset="0"/>
              <a:buChar char="•"/>
            </a:pPr>
            <a:r>
              <a:rPr lang="en-GB" b="0" i="0" dirty="0">
                <a:solidFill>
                  <a:srgbClr val="202124"/>
                </a:solidFill>
                <a:effectLst/>
                <a:latin typeface="arial" panose="020B0604020202020204" pitchFamily="34" charset="0"/>
              </a:rPr>
              <a:t>Gender Bias.</a:t>
            </a:r>
          </a:p>
          <a:p>
            <a:pPr algn="l"/>
            <a:r>
              <a:rPr lang="en-GB" b="0" i="0" dirty="0">
                <a:solidFill>
                  <a:srgbClr val="333333"/>
                </a:solidFill>
                <a:effectLst/>
                <a:latin typeface="Arial" panose="020B0604020202020204" pitchFamily="34" charset="0"/>
              </a:rPr>
              <a:t>Halo/horns</a:t>
            </a:r>
          </a:p>
          <a:p>
            <a:pPr algn="l"/>
            <a:endParaRPr lang="en-GB" b="0" i="0" dirty="0">
              <a:solidFill>
                <a:srgbClr val="333333"/>
              </a:solidFill>
              <a:effectLst/>
              <a:latin typeface="Arial" panose="020B0604020202020204" pitchFamily="34" charset="0"/>
            </a:endParaRPr>
          </a:p>
          <a:p>
            <a:pPr algn="l"/>
            <a:endParaRPr lang="en-GB" b="0" i="0" dirty="0">
              <a:solidFill>
                <a:srgbClr val="333333"/>
              </a:solidFill>
              <a:effectLst/>
              <a:latin typeface="Arial" panose="020B0604020202020204" pitchFamily="34" charset="0"/>
            </a:endParaRPr>
          </a:p>
          <a:p>
            <a:pPr algn="l"/>
            <a:endParaRPr lang="en-GB" b="0" i="0" dirty="0">
              <a:solidFill>
                <a:srgbClr val="333333"/>
              </a:solidFill>
              <a:effectLst/>
              <a:latin typeface="Roboto" panose="02000000000000000000" pitchFamily="2" charset="0"/>
            </a:endParaRPr>
          </a:p>
          <a:p>
            <a:pPr algn="l"/>
            <a:r>
              <a:rPr lang="en-GB" b="0" i="0" dirty="0">
                <a:solidFill>
                  <a:srgbClr val="333333"/>
                </a:solidFill>
                <a:effectLst/>
                <a:latin typeface="Roboto" panose="02000000000000000000" pitchFamily="2" charset="0"/>
              </a:rPr>
              <a:t>Unfortunately, unconscious bias isn’t necessarily something we can change easily — it is, after all, unconscious. </a:t>
            </a:r>
            <a:r>
              <a:rPr lang="en-GB" b="1" i="0" dirty="0">
                <a:solidFill>
                  <a:srgbClr val="333333"/>
                </a:solidFill>
                <a:effectLst/>
                <a:latin typeface="Roboto" panose="02000000000000000000" pitchFamily="2" charset="0"/>
              </a:rPr>
              <a:t>Being aware of our bias’s is the best way to reduce/ overcome them</a:t>
            </a:r>
          </a:p>
          <a:p>
            <a:pPr algn="l"/>
            <a:r>
              <a:rPr lang="en-GB" b="1" i="0" dirty="0">
                <a:solidFill>
                  <a:srgbClr val="333333"/>
                </a:solidFill>
                <a:effectLst/>
                <a:latin typeface="Roboto" panose="02000000000000000000" pitchFamily="2" charset="0"/>
              </a:rPr>
              <a:t> </a:t>
            </a:r>
          </a:p>
          <a:p>
            <a:endParaRPr lang="en-GB" dirty="0"/>
          </a:p>
        </p:txBody>
      </p:sp>
      <p:sp>
        <p:nvSpPr>
          <p:cNvPr id="4" name="Slide Number Placeholder 3"/>
          <p:cNvSpPr>
            <a:spLocks noGrp="1"/>
          </p:cNvSpPr>
          <p:nvPr>
            <p:ph type="sldNum" sz="quarter" idx="5"/>
          </p:nvPr>
        </p:nvSpPr>
        <p:spPr/>
        <p:txBody>
          <a:bodyPr/>
          <a:lstStyle/>
          <a:p>
            <a:fld id="{1291B9CA-023A-4F08-B804-DC5F99A50D50}" type="slidenum">
              <a:rPr lang="en-GB" smtClean="0"/>
              <a:t>4</a:t>
            </a:fld>
            <a:endParaRPr lang="en-GB"/>
          </a:p>
        </p:txBody>
      </p:sp>
    </p:spTree>
    <p:extLst>
      <p:ext uri="{BB962C8B-B14F-4D97-AF65-F5344CB8AC3E}">
        <p14:creationId xmlns:p14="http://schemas.microsoft.com/office/powerpoint/2010/main" val="13047669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Unconscious bias – stop at 9.03</a:t>
            </a:r>
          </a:p>
          <a:p>
            <a:r>
              <a:rPr lang="en-GB" dirty="0"/>
              <a:t>Unconscious bias is a prevalent factor driving culture, causing us all to make assumptions based on our own upbringings and influences. Such implicit prejudice affects everything, and it's time for us to be more thoughtful, smarter, better. In this funny, honest talk, Yassmin Abdel-Magied uses a surprising way to challenge us all to look beyond our initial perceptions.</a:t>
            </a:r>
          </a:p>
          <a:p>
            <a:endParaRPr lang="en-GB" dirty="0"/>
          </a:p>
          <a:p>
            <a:r>
              <a:rPr lang="en-GB" dirty="0"/>
              <a:t>How does this relate to you? How does this relate to how you conduct job interviews?</a:t>
            </a:r>
          </a:p>
          <a:p>
            <a:endParaRPr lang="en-GB" dirty="0"/>
          </a:p>
          <a:p>
            <a:r>
              <a:rPr lang="en-GB" dirty="0"/>
              <a:t>We have to be a part of the solution?</a:t>
            </a:r>
          </a:p>
          <a:p>
            <a:endParaRPr lang="en-GB" dirty="0"/>
          </a:p>
          <a:p>
            <a:r>
              <a:rPr lang="en-GB" dirty="0"/>
              <a:t>See further resource in back of workbook -  </a:t>
            </a:r>
            <a:r>
              <a:rPr lang="en-US" sz="1300" u="sng" dirty="0">
                <a:solidFill>
                  <a:srgbClr val="0070C0"/>
                </a:solidFill>
                <a:latin typeface="Arial" panose="020B0604020202020204" pitchFamily="34" charset="0"/>
                <a:ea typeface="Times New Roman" panose="02020603050405020304" pitchFamily="18" charset="0"/>
                <a:hlinkClick r:id="rId3"/>
              </a:rPr>
              <a:t>11 Harmful Types of Unconscious Bias and How to Interrupt Them</a:t>
            </a:r>
            <a:r>
              <a:rPr lang="en-US" sz="1300" dirty="0">
                <a:solidFill>
                  <a:srgbClr val="595959"/>
                </a:solidFill>
                <a:latin typeface="Arial" panose="020B0604020202020204" pitchFamily="34" charset="0"/>
                <a:ea typeface="Times New Roman" panose="02020603050405020304" pitchFamily="18" charset="0"/>
              </a:rPr>
              <a:t> (Blog Post)</a:t>
            </a:r>
            <a:endParaRPr lang="en-GB" sz="1800" dirty="0">
              <a:latin typeface="Times New Roman" panose="02020603050405020304" pitchFamily="18" charset="0"/>
              <a:ea typeface="Times New Roman" panose="02020603050405020304" pitchFamily="18" charset="0"/>
            </a:endParaRPr>
          </a:p>
          <a:p>
            <a:r>
              <a:rPr lang="en-US" sz="1300" dirty="0">
                <a:solidFill>
                  <a:srgbClr val="595959"/>
                </a:solidFill>
                <a:latin typeface="Arial" panose="020B0604020202020204" pitchFamily="34" charset="0"/>
                <a:ea typeface="Times New Roman" panose="02020603050405020304" pitchFamily="18" charset="0"/>
              </a:rPr>
              <a:t> </a:t>
            </a:r>
            <a:endParaRPr lang="en-GB" sz="1800" dirty="0">
              <a:latin typeface="Times New Roman" panose="02020603050405020304" pitchFamily="18" charset="0"/>
              <a:ea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291B9CA-023A-4F08-B804-DC5F99A50D50}" type="slidenum">
              <a:rPr lang="en-GB" smtClean="0"/>
              <a:t>5</a:t>
            </a:fld>
            <a:endParaRPr lang="en-GB"/>
          </a:p>
        </p:txBody>
      </p:sp>
    </p:spTree>
    <p:extLst>
      <p:ext uri="{BB962C8B-B14F-4D97-AF65-F5344CB8AC3E}">
        <p14:creationId xmlns:p14="http://schemas.microsoft.com/office/powerpoint/2010/main" val="22812209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dirty="0">
                <a:solidFill>
                  <a:srgbClr val="0B0C0C"/>
                </a:solidFill>
                <a:effectLst/>
                <a:latin typeface="GDS Transport"/>
              </a:rPr>
              <a:t>Disability Confident is encouraging employers to think differently about disability and take action to improve how they recruit, retain and develop disabled people.</a:t>
            </a:r>
          </a:p>
          <a:p>
            <a:pPr algn="l"/>
            <a:r>
              <a:rPr lang="en-GB" b="0" i="0" dirty="0">
                <a:solidFill>
                  <a:srgbClr val="0B0C0C"/>
                </a:solidFill>
                <a:effectLst/>
                <a:latin typeface="GDS Transport"/>
              </a:rPr>
              <a:t> We believe that being Disability Confident is a unique opportunity to encourage people with disabilities to apply for roles, and you might just discover someone your business cannot do without.</a:t>
            </a:r>
          </a:p>
          <a:p>
            <a:pPr algn="l"/>
            <a:endParaRPr lang="en-GB" b="0" i="0" dirty="0">
              <a:solidFill>
                <a:srgbClr val="0B0C0C"/>
              </a:solidFill>
              <a:effectLst/>
              <a:latin typeface="GDS Transport"/>
            </a:endParaRPr>
          </a:p>
          <a:p>
            <a:pPr algn="l"/>
            <a:r>
              <a:rPr lang="en-GB" b="0" i="0" dirty="0">
                <a:solidFill>
                  <a:srgbClr val="0B0C0C"/>
                </a:solidFill>
                <a:effectLst/>
                <a:latin typeface="GDS Transport"/>
              </a:rPr>
              <a:t>The Disability Confident scheme supports employers to make the most of the talents disabled people can bring to your workplace.</a:t>
            </a:r>
          </a:p>
          <a:p>
            <a:pPr algn="l"/>
            <a:r>
              <a:rPr lang="en-GB" b="0" i="0" dirty="0">
                <a:solidFill>
                  <a:srgbClr val="0B0C0C"/>
                </a:solidFill>
                <a:effectLst/>
                <a:latin typeface="GDS Transport"/>
              </a:rPr>
              <a:t>Disability Confident employers of all sizes are:</a:t>
            </a:r>
          </a:p>
          <a:p>
            <a:pPr algn="l">
              <a:buFont typeface="Arial" panose="020B0604020202020204" pitchFamily="34" charset="0"/>
              <a:buChar char="•"/>
            </a:pPr>
            <a:r>
              <a:rPr lang="en-GB" b="0" i="0" dirty="0">
                <a:solidFill>
                  <a:srgbClr val="0B0C0C"/>
                </a:solidFill>
                <a:effectLst/>
                <a:latin typeface="GDS Transport"/>
              </a:rPr>
              <a:t>challenging attitudes towards disability</a:t>
            </a:r>
          </a:p>
          <a:p>
            <a:pPr algn="l">
              <a:buFont typeface="Arial" panose="020B0604020202020204" pitchFamily="34" charset="0"/>
              <a:buChar char="•"/>
            </a:pPr>
            <a:r>
              <a:rPr lang="en-GB" b="0" i="0" dirty="0">
                <a:solidFill>
                  <a:srgbClr val="0B0C0C"/>
                </a:solidFill>
                <a:effectLst/>
                <a:latin typeface="GDS Transport"/>
              </a:rPr>
              <a:t>increasing understanding of disability</a:t>
            </a:r>
          </a:p>
          <a:p>
            <a:pPr algn="l">
              <a:buFont typeface="Arial" panose="020B0604020202020204" pitchFamily="34" charset="0"/>
              <a:buChar char="•"/>
            </a:pPr>
            <a:r>
              <a:rPr lang="en-GB" b="0" i="0" dirty="0">
                <a:solidFill>
                  <a:srgbClr val="0B0C0C"/>
                </a:solidFill>
                <a:effectLst/>
                <a:latin typeface="GDS Transport"/>
              </a:rPr>
              <a:t>removing barriers to disabled people and those with long-term health conditions</a:t>
            </a:r>
          </a:p>
          <a:p>
            <a:pPr algn="l">
              <a:buFont typeface="Arial" panose="020B0604020202020204" pitchFamily="34" charset="0"/>
              <a:buChar char="•"/>
            </a:pPr>
            <a:r>
              <a:rPr lang="en-GB" b="0" i="0" dirty="0">
                <a:solidFill>
                  <a:srgbClr val="0B0C0C"/>
                </a:solidFill>
                <a:effectLst/>
                <a:latin typeface="GDS Transport"/>
              </a:rPr>
              <a:t>ensuring that disabled people have the opportunities to fulfil their potential and realise their aspirations</a:t>
            </a:r>
          </a:p>
          <a:p>
            <a:pPr algn="l">
              <a:buFont typeface="Arial" panose="020B0604020202020204" pitchFamily="34" charset="0"/>
              <a:buChar char="•"/>
            </a:pPr>
            <a:endParaRPr lang="en-GB" b="0" i="0" dirty="0">
              <a:solidFill>
                <a:srgbClr val="0B0C0C"/>
              </a:solidFill>
              <a:effectLst/>
              <a:latin typeface="GDS Transport"/>
            </a:endParaRPr>
          </a:p>
          <a:p>
            <a:pPr algn="l">
              <a:buFont typeface="Arial" panose="020B0604020202020204" pitchFamily="34" charset="0"/>
              <a:buChar char="•"/>
            </a:pPr>
            <a:r>
              <a:rPr lang="en-GB" b="1" i="0" dirty="0">
                <a:solidFill>
                  <a:srgbClr val="0B0C0C"/>
                </a:solidFill>
                <a:effectLst/>
                <a:latin typeface="GDS Transport"/>
              </a:rPr>
              <a:t>THIS DIRECTLY CORRALATES TO ONE OF OUR VALUES - INCLUSIVE</a:t>
            </a:r>
          </a:p>
          <a:p>
            <a:r>
              <a:rPr lang="en-GB" dirty="0"/>
              <a:t>The scheme has 3 levels – L1 – Committed  L2 Employer , L3 Leader. You must complete each level before moving on to the next. Thalia is currently at the Committed level</a:t>
            </a:r>
          </a:p>
          <a:p>
            <a:endParaRPr lang="en-GB" dirty="0"/>
          </a:p>
          <a:p>
            <a:r>
              <a:rPr lang="en-GB" b="1" dirty="0"/>
              <a:t>Additional resources  - page 22 in WB </a:t>
            </a:r>
          </a:p>
        </p:txBody>
      </p:sp>
      <p:sp>
        <p:nvSpPr>
          <p:cNvPr id="4" name="Slide Number Placeholder 3"/>
          <p:cNvSpPr>
            <a:spLocks noGrp="1"/>
          </p:cNvSpPr>
          <p:nvPr>
            <p:ph type="sldNum" sz="quarter" idx="5"/>
          </p:nvPr>
        </p:nvSpPr>
        <p:spPr/>
        <p:txBody>
          <a:bodyPr/>
          <a:lstStyle/>
          <a:p>
            <a:fld id="{1291B9CA-023A-4F08-B804-DC5F99A50D50}" type="slidenum">
              <a:rPr lang="en-GB" smtClean="0"/>
              <a:t>6</a:t>
            </a:fld>
            <a:endParaRPr lang="en-GB"/>
          </a:p>
        </p:txBody>
      </p:sp>
    </p:spTree>
    <p:extLst>
      <p:ext uri="{BB962C8B-B14F-4D97-AF65-F5344CB8AC3E}">
        <p14:creationId xmlns:p14="http://schemas.microsoft.com/office/powerpoint/2010/main" val="15940165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Spotlight on Disability confident Box – 3  mins Make notes in workbooks page 8.</a:t>
            </a:r>
          </a:p>
          <a:p>
            <a:endParaRPr lang="en-GB" dirty="0"/>
          </a:p>
        </p:txBody>
      </p:sp>
      <p:sp>
        <p:nvSpPr>
          <p:cNvPr id="4" name="Slide Number Placeholder 3"/>
          <p:cNvSpPr>
            <a:spLocks noGrp="1"/>
          </p:cNvSpPr>
          <p:nvPr>
            <p:ph type="sldNum" sz="quarter" idx="5"/>
          </p:nvPr>
        </p:nvSpPr>
        <p:spPr/>
        <p:txBody>
          <a:bodyPr/>
          <a:lstStyle/>
          <a:p>
            <a:fld id="{1291B9CA-023A-4F08-B804-DC5F99A50D50}" type="slidenum">
              <a:rPr lang="en-GB" smtClean="0"/>
              <a:t>7</a:t>
            </a:fld>
            <a:endParaRPr lang="en-GB"/>
          </a:p>
        </p:txBody>
      </p:sp>
    </p:spTree>
    <p:extLst>
      <p:ext uri="{BB962C8B-B14F-4D97-AF65-F5344CB8AC3E}">
        <p14:creationId xmlns:p14="http://schemas.microsoft.com/office/powerpoint/2010/main" val="33569486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Sources –</a:t>
            </a:r>
          </a:p>
          <a:p>
            <a:pPr marL="179178" indent="-179178">
              <a:buFontTx/>
              <a:buChar char="-"/>
            </a:pPr>
            <a:r>
              <a:rPr lang="en-GB" dirty="0"/>
              <a:t>HMP Ford inspection</a:t>
            </a:r>
          </a:p>
          <a:p>
            <a:pPr marL="179178" indent="-179178">
              <a:buFontTx/>
              <a:buChar char="-"/>
            </a:pPr>
            <a:r>
              <a:rPr lang="en-GB" dirty="0"/>
              <a:t>https://www.timpson-group.co.uk/timpson-foundation/release-temporary-licence-rotl/</a:t>
            </a:r>
          </a:p>
        </p:txBody>
      </p:sp>
      <p:sp>
        <p:nvSpPr>
          <p:cNvPr id="4" name="Slide Number Placeholder 3"/>
          <p:cNvSpPr>
            <a:spLocks noGrp="1"/>
          </p:cNvSpPr>
          <p:nvPr>
            <p:ph type="sldNum" sz="quarter" idx="5"/>
          </p:nvPr>
        </p:nvSpPr>
        <p:spPr/>
        <p:txBody>
          <a:bodyPr/>
          <a:lstStyle/>
          <a:p>
            <a:fld id="{1511052F-7C84-489D-B492-7FED0CD907FC}" type="slidenum">
              <a:rPr lang="en-GB" smtClean="0"/>
              <a:t>8</a:t>
            </a:fld>
            <a:endParaRPr lang="en-GB"/>
          </a:p>
        </p:txBody>
      </p:sp>
    </p:spTree>
    <p:extLst>
      <p:ext uri="{BB962C8B-B14F-4D97-AF65-F5344CB8AC3E}">
        <p14:creationId xmlns:p14="http://schemas.microsoft.com/office/powerpoint/2010/main" val="9073849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Page 10 </a:t>
            </a:r>
            <a:r>
              <a:rPr lang="en-GB" dirty="0" err="1"/>
              <a:t>wb</a:t>
            </a:r>
            <a:r>
              <a:rPr lang="en-GB" dirty="0"/>
              <a:t> -Delegates to assess existing knowledge by completing the questionnaire – each candidate to individually complete the questionnaire – review responses and correct answers  10 questions Review answers</a:t>
            </a:r>
          </a:p>
          <a:p>
            <a:endParaRPr lang="en-GB" dirty="0"/>
          </a:p>
          <a:p>
            <a:r>
              <a:rPr lang="en-GB" dirty="0"/>
              <a:t>https://ukrecruiter.co.uk/2015/06/19/are-you-an-accidental-discriminator-quiz/</a:t>
            </a:r>
          </a:p>
          <a:p>
            <a:endParaRPr lang="en-GB" dirty="0"/>
          </a:p>
          <a:p>
            <a:r>
              <a:rPr lang="en-GB" b="0" i="0" dirty="0">
                <a:solidFill>
                  <a:srgbClr val="333333"/>
                </a:solidFill>
                <a:effectLst/>
                <a:latin typeface="Arial" panose="020B0604020202020204" pitchFamily="34" charset="0"/>
              </a:rPr>
              <a:t>The term "discrimination" is used as part of everyday speech, but it has a very specific legal meaning. In a legal context, discrimination occurs only when the treatment is because of a protected characteristic. Bad or less favourable treatment is not discrimination if it is not connected to a protected characteristic.</a:t>
            </a:r>
            <a:endParaRPr lang="en-GB" dirty="0"/>
          </a:p>
        </p:txBody>
      </p:sp>
      <p:sp>
        <p:nvSpPr>
          <p:cNvPr id="4" name="Slide Number Placeholder 3"/>
          <p:cNvSpPr>
            <a:spLocks noGrp="1"/>
          </p:cNvSpPr>
          <p:nvPr>
            <p:ph type="sldNum" sz="quarter" idx="10"/>
          </p:nvPr>
        </p:nvSpPr>
        <p:spPr/>
        <p:txBody>
          <a:bodyPr/>
          <a:lstStyle/>
          <a:p>
            <a:pPr defTabSz="955613">
              <a:defRPr/>
            </a:pPr>
            <a:fld id="{D19A975A-BC77-40EE-AD6A-D8B98357261F}" type="slidenum">
              <a:rPr lang="en-GB">
                <a:solidFill>
                  <a:prstClr val="black"/>
                </a:solidFill>
                <a:latin typeface="Calibri"/>
              </a:rPr>
              <a:pPr defTabSz="955613">
                <a:defRPr/>
              </a:pPr>
              <a:t>9</a:t>
            </a:fld>
            <a:endParaRPr lang="en-GB">
              <a:solidFill>
                <a:prstClr val="black"/>
              </a:solidFill>
              <a:latin typeface="Calibri"/>
            </a:endParaRPr>
          </a:p>
        </p:txBody>
      </p:sp>
    </p:spTree>
    <p:extLst>
      <p:ext uri="{BB962C8B-B14F-4D97-AF65-F5344CB8AC3E}">
        <p14:creationId xmlns:p14="http://schemas.microsoft.com/office/powerpoint/2010/main" val="10974849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15000"/>
              </a:lnSpc>
              <a:spcAft>
                <a:spcPts val="836"/>
              </a:spcAft>
              <a:tabLst>
                <a:tab pos="1655069" algn="l"/>
              </a:tabLst>
            </a:pPr>
            <a:r>
              <a:rPr lang="en-US" sz="1300" b="1" dirty="0">
                <a:solidFill>
                  <a:srgbClr val="595959"/>
                </a:solidFill>
                <a:latin typeface="Arial" panose="020B0604020202020204" pitchFamily="34" charset="0"/>
                <a:ea typeface="Arial" panose="020B0604020202020204" pitchFamily="34" charset="0"/>
                <a:cs typeface="Arial" panose="020B0604020202020204" pitchFamily="34" charset="0"/>
              </a:rPr>
              <a:t>10.34</a:t>
            </a:r>
            <a:r>
              <a:rPr lang="en-US" sz="1300" dirty="0">
                <a:solidFill>
                  <a:srgbClr val="595959"/>
                </a:solidFill>
                <a:latin typeface="Arial" panose="020B0604020202020204" pitchFamily="34" charset="0"/>
                <a:ea typeface="Arial" panose="020B0604020202020204" pitchFamily="34" charset="0"/>
                <a:cs typeface="Arial" panose="020B0604020202020204" pitchFamily="34" charset="0"/>
              </a:rPr>
              <a:t> The Equality Act was introduced in the UK to eliminate unlawful discrimination, advance equal opportunities and promote good relations between people. </a:t>
            </a:r>
            <a:r>
              <a:rPr lang="en-US" sz="1300" b="1" dirty="0">
                <a:solidFill>
                  <a:srgbClr val="595959"/>
                </a:solidFill>
                <a:latin typeface="Arial" panose="020B0604020202020204" pitchFamily="34" charset="0"/>
                <a:ea typeface="Arial" panose="020B0604020202020204" pitchFamily="34" charset="0"/>
                <a:cs typeface="Arial" panose="020B0604020202020204" pitchFamily="34" charset="0"/>
              </a:rPr>
              <a:t>All workplaces must comply with the Act and must be seen to be actively promoting equality and diversity amongst employees</a:t>
            </a:r>
            <a:r>
              <a:rPr lang="en-US" sz="1300" dirty="0">
                <a:solidFill>
                  <a:srgbClr val="595959"/>
                </a:solidFill>
                <a:latin typeface="Arial" panose="020B0604020202020204" pitchFamily="34" charset="0"/>
                <a:ea typeface="Arial" panose="020B0604020202020204" pitchFamily="34" charset="0"/>
                <a:cs typeface="Arial" panose="020B0604020202020204" pitchFamily="34" charset="0"/>
              </a:rPr>
              <a:t>. More specifically, the Act offers protection to people with one or more of nine specific ‘protected characteristics. This means that you cannot discriminate against a person based on any of these traits. The Equal Pay Act of 1970 has largely been replaced by the Equality Act. </a:t>
            </a:r>
            <a:endParaRPr lang="en-GB" sz="1300" dirty="0">
              <a:solidFill>
                <a:srgbClr val="000000"/>
              </a:solidFill>
              <a:latin typeface="Arial" panose="020B0604020202020204" pitchFamily="34" charset="0"/>
              <a:ea typeface="Arial" panose="020B0604020202020204" pitchFamily="34" charset="0"/>
              <a:cs typeface="Times New Roman" panose="02020603050405020304" pitchFamily="18" charset="0"/>
            </a:endParaRPr>
          </a:p>
          <a:p>
            <a:pPr algn="just">
              <a:lnSpc>
                <a:spcPct val="115000"/>
              </a:lnSpc>
              <a:spcAft>
                <a:spcPts val="836"/>
              </a:spcAft>
              <a:tabLst>
                <a:tab pos="1655069" algn="l"/>
              </a:tabLst>
            </a:pPr>
            <a:r>
              <a:rPr lang="en-US" sz="1300" dirty="0">
                <a:solidFill>
                  <a:srgbClr val="595959"/>
                </a:solidFill>
                <a:latin typeface="Arial" panose="020B0604020202020204" pitchFamily="34" charset="0"/>
                <a:ea typeface="Arial" panose="020B0604020202020204" pitchFamily="34" charset="0"/>
                <a:cs typeface="Arial" panose="020B0604020202020204" pitchFamily="34" charset="0"/>
              </a:rPr>
              <a:t>There are 9 protected characteristics – complete the diagram below by labelling each of the 9 characteristics.</a:t>
            </a:r>
            <a:endParaRPr lang="en-GB" sz="1300" dirty="0">
              <a:solidFill>
                <a:srgbClr val="000000"/>
              </a:solidFill>
              <a:latin typeface="Arial" panose="020B0604020202020204" pitchFamily="34" charset="0"/>
              <a:ea typeface="Arial" panose="020B0604020202020204" pitchFamily="34" charset="0"/>
              <a:cs typeface="Times New Roman" panose="02020603050405020304" pitchFamily="18" charset="0"/>
            </a:endParaRPr>
          </a:p>
          <a:p>
            <a:endParaRPr lang="en-GB" dirty="0"/>
          </a:p>
          <a:p>
            <a:r>
              <a:rPr lang="en-GB" dirty="0"/>
              <a:t>Delegates to complete the 9 characteristics on PAGE 11 IN WB</a:t>
            </a:r>
            <a:endParaRPr lang="en-GB" b="1" dirty="0">
              <a:solidFill>
                <a:schemeClr val="tx1"/>
              </a:solidFill>
            </a:endParaRPr>
          </a:p>
          <a:p>
            <a:r>
              <a:rPr lang="en-GB" b="1" dirty="0">
                <a:solidFill>
                  <a:schemeClr val="tx1"/>
                </a:solidFill>
              </a:rPr>
              <a:t>Next slide gives the answers in ACAS video</a:t>
            </a:r>
          </a:p>
        </p:txBody>
      </p:sp>
      <p:sp>
        <p:nvSpPr>
          <p:cNvPr id="4" name="Slide Number Placeholder 3"/>
          <p:cNvSpPr>
            <a:spLocks noGrp="1"/>
          </p:cNvSpPr>
          <p:nvPr>
            <p:ph type="sldNum" sz="quarter" idx="10"/>
          </p:nvPr>
        </p:nvSpPr>
        <p:spPr/>
        <p:txBody>
          <a:bodyPr/>
          <a:lstStyle/>
          <a:p>
            <a:pPr defTabSz="955613">
              <a:defRPr/>
            </a:pPr>
            <a:fld id="{D19A975A-BC77-40EE-AD6A-D8B98357261F}" type="slidenum">
              <a:rPr lang="en-GB">
                <a:solidFill>
                  <a:prstClr val="black"/>
                </a:solidFill>
                <a:latin typeface="Calibri"/>
              </a:rPr>
              <a:pPr defTabSz="955613">
                <a:defRPr/>
              </a:pPr>
              <a:t>10</a:t>
            </a:fld>
            <a:endParaRPr lang="en-GB">
              <a:solidFill>
                <a:prstClr val="black"/>
              </a:solidFill>
              <a:latin typeface="Calibri"/>
            </a:endParaRPr>
          </a:p>
        </p:txBody>
      </p:sp>
    </p:spTree>
    <p:extLst>
      <p:ext uri="{BB962C8B-B14F-4D97-AF65-F5344CB8AC3E}">
        <p14:creationId xmlns:p14="http://schemas.microsoft.com/office/powerpoint/2010/main" val="39613389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333333"/>
                </a:solidFill>
                <a:effectLst/>
                <a:latin typeface="Arial" panose="020B0604020202020204" pitchFamily="34" charset="0"/>
              </a:rPr>
              <a:t> Write a definition in </a:t>
            </a:r>
            <a:r>
              <a:rPr lang="en-GB" b="1" i="0" dirty="0">
                <a:solidFill>
                  <a:srgbClr val="333333"/>
                </a:solidFill>
                <a:effectLst/>
                <a:latin typeface="Arial" panose="020B0604020202020204" pitchFamily="34" charset="0"/>
              </a:rPr>
              <a:t>WB page 12.</a:t>
            </a:r>
            <a:r>
              <a:rPr lang="en-GB" b="0" i="0" dirty="0">
                <a:solidFill>
                  <a:srgbClr val="333333"/>
                </a:solidFill>
                <a:effectLst/>
                <a:latin typeface="Arial" panose="020B0604020202020204" pitchFamily="34" charset="0"/>
              </a:rPr>
              <a:t>Definition of "</a:t>
            </a:r>
            <a:r>
              <a:rPr lang="en-GB" b="1" i="0" dirty="0">
                <a:solidFill>
                  <a:srgbClr val="333333"/>
                </a:solidFill>
                <a:effectLst/>
                <a:latin typeface="Arial" panose="020B0604020202020204" pitchFamily="34" charset="0"/>
              </a:rPr>
              <a:t>reasonable</a:t>
            </a:r>
            <a:r>
              <a:rPr lang="en-GB" b="0" i="0" dirty="0">
                <a:solidFill>
                  <a:srgbClr val="333333"/>
                </a:solidFill>
                <a:effectLst/>
                <a:latin typeface="Arial" panose="020B0604020202020204" pitchFamily="34" charset="0"/>
              </a:rPr>
              <a:t> </a:t>
            </a:r>
            <a:r>
              <a:rPr lang="en-GB" b="1" i="0" dirty="0">
                <a:solidFill>
                  <a:srgbClr val="333333"/>
                </a:solidFill>
                <a:effectLst/>
                <a:latin typeface="Arial" panose="020B0604020202020204" pitchFamily="34" charset="0"/>
              </a:rPr>
              <a:t>adjustment</a:t>
            </a:r>
            <a:r>
              <a:rPr lang="en-GB" b="0" i="0" dirty="0">
                <a:solidFill>
                  <a:srgbClr val="333333"/>
                </a:solidFill>
                <a:effectLst/>
                <a:latin typeface="Arial" panose="020B0604020202020204" pitchFamily="34" charset="0"/>
              </a:rPr>
              <a:t>": Any step or steps an employer can reasonably take to prevent any provision, criterion or practice, or any physical feature of its premises, from putting a disabled person at a disadvantage in comparison with a non-disabled person.</a:t>
            </a:r>
          </a:p>
          <a:p>
            <a:endParaRPr lang="en-GB" b="0" i="0" dirty="0">
              <a:solidFill>
                <a:srgbClr val="333333"/>
              </a:solidFill>
              <a:effectLst/>
              <a:latin typeface="Arial" panose="020B0604020202020204" pitchFamily="34" charset="0"/>
            </a:endParaRPr>
          </a:p>
          <a:p>
            <a:r>
              <a:rPr lang="en-GB" b="0" i="0" dirty="0">
                <a:solidFill>
                  <a:srgbClr val="333333"/>
                </a:solidFill>
                <a:effectLst/>
                <a:latin typeface="Arial" panose="020B0604020202020204" pitchFamily="34" charset="0"/>
              </a:rPr>
              <a:t>The duty to make </a:t>
            </a:r>
            <a:r>
              <a:rPr lang="en-GB" b="1" i="0" dirty="0">
                <a:solidFill>
                  <a:srgbClr val="333333"/>
                </a:solidFill>
                <a:effectLst/>
                <a:latin typeface="Arial" panose="020B0604020202020204" pitchFamily="34" charset="0"/>
              </a:rPr>
              <a:t>reasonable</a:t>
            </a:r>
            <a:r>
              <a:rPr lang="en-GB" b="0" i="0" dirty="0">
                <a:solidFill>
                  <a:srgbClr val="333333"/>
                </a:solidFill>
                <a:effectLst/>
                <a:latin typeface="Arial" panose="020B0604020202020204" pitchFamily="34" charset="0"/>
              </a:rPr>
              <a:t> </a:t>
            </a:r>
            <a:r>
              <a:rPr lang="en-GB" b="1" i="0" dirty="0">
                <a:solidFill>
                  <a:srgbClr val="333333"/>
                </a:solidFill>
                <a:effectLst/>
                <a:latin typeface="Arial" panose="020B0604020202020204" pitchFamily="34" charset="0"/>
              </a:rPr>
              <a:t>adjustments</a:t>
            </a:r>
            <a:r>
              <a:rPr lang="en-GB" b="0" i="0" dirty="0">
                <a:solidFill>
                  <a:srgbClr val="333333"/>
                </a:solidFill>
                <a:effectLst/>
                <a:latin typeface="Arial" panose="020B0604020202020204" pitchFamily="34" charset="0"/>
              </a:rPr>
              <a:t> arises only where an employer knows, or reasonably ought to know, that the employee is disabled.</a:t>
            </a:r>
          </a:p>
          <a:p>
            <a:endParaRPr lang="en-GB" b="0" i="0" dirty="0">
              <a:solidFill>
                <a:srgbClr val="333333"/>
              </a:solidFill>
              <a:effectLst/>
              <a:latin typeface="Arial" panose="020B0604020202020204" pitchFamily="34" charset="0"/>
            </a:endParaRPr>
          </a:p>
          <a:p>
            <a:r>
              <a:rPr lang="en-GB" b="0" i="0" dirty="0">
                <a:solidFill>
                  <a:srgbClr val="333333"/>
                </a:solidFill>
                <a:effectLst/>
                <a:latin typeface="Arial" panose="020B0604020202020204" pitchFamily="34" charset="0"/>
              </a:rPr>
              <a:t>A failure to comply with the duty to make </a:t>
            </a:r>
            <a:r>
              <a:rPr lang="en-GB" b="1" i="0" dirty="0">
                <a:solidFill>
                  <a:srgbClr val="333333"/>
                </a:solidFill>
                <a:effectLst/>
                <a:latin typeface="Arial" panose="020B0604020202020204" pitchFamily="34" charset="0"/>
              </a:rPr>
              <a:t>reasonable</a:t>
            </a:r>
            <a:r>
              <a:rPr lang="en-GB" b="0" i="0" dirty="0">
                <a:solidFill>
                  <a:srgbClr val="333333"/>
                </a:solidFill>
                <a:effectLst/>
                <a:latin typeface="Arial" panose="020B0604020202020204" pitchFamily="34" charset="0"/>
              </a:rPr>
              <a:t> </a:t>
            </a:r>
            <a:r>
              <a:rPr lang="en-GB" b="1" i="0" dirty="0">
                <a:solidFill>
                  <a:srgbClr val="333333"/>
                </a:solidFill>
                <a:effectLst/>
                <a:latin typeface="Arial" panose="020B0604020202020204" pitchFamily="34" charset="0"/>
              </a:rPr>
              <a:t>adjustments</a:t>
            </a:r>
            <a:r>
              <a:rPr lang="en-GB" b="0" i="0" dirty="0">
                <a:solidFill>
                  <a:srgbClr val="333333"/>
                </a:solidFill>
                <a:effectLst/>
                <a:latin typeface="Arial" panose="020B0604020202020204" pitchFamily="34" charset="0"/>
              </a:rPr>
              <a:t> amounts to discrimination under s.21 of the Equality Act 2010.</a:t>
            </a:r>
          </a:p>
          <a:p>
            <a:r>
              <a:rPr lang="en-GB" b="0" i="0" dirty="0">
                <a:solidFill>
                  <a:srgbClr val="333333"/>
                </a:solidFill>
                <a:effectLst/>
                <a:latin typeface="Arial" panose="020B0604020202020204" pitchFamily="34" charset="0"/>
              </a:rPr>
              <a:t>Do  not ask questions about a candidate's health or disability before offering them employment, </a:t>
            </a:r>
          </a:p>
          <a:p>
            <a:endParaRPr lang="en-GB" b="0" i="0" dirty="0">
              <a:solidFill>
                <a:srgbClr val="333333"/>
              </a:solidFill>
              <a:effectLst/>
              <a:latin typeface="Arial" panose="020B0604020202020204" pitchFamily="34" charset="0"/>
            </a:endParaRPr>
          </a:p>
          <a:p>
            <a:pPr algn="l"/>
            <a:r>
              <a:rPr lang="en-GB" b="0" i="0" dirty="0">
                <a:solidFill>
                  <a:srgbClr val="555564"/>
                </a:solidFill>
                <a:effectLst/>
                <a:latin typeface="Roboto" panose="02000000000000000000" pitchFamily="2" charset="0"/>
              </a:rPr>
              <a:t>What is considered reasonable depends largely on the situation. However, if you are in doubt about whether an adjustment is reasonable, consider the following factors:</a:t>
            </a:r>
          </a:p>
          <a:p>
            <a:pPr algn="l">
              <a:buFont typeface="Arial" panose="020B0604020202020204" pitchFamily="34" charset="0"/>
              <a:buChar char="•"/>
            </a:pPr>
            <a:r>
              <a:rPr lang="en-GB" b="0" i="0" dirty="0">
                <a:solidFill>
                  <a:srgbClr val="555564"/>
                </a:solidFill>
                <a:effectLst/>
                <a:latin typeface="Roboto" panose="02000000000000000000" pitchFamily="2" charset="0"/>
              </a:rPr>
              <a:t>Will it reduce the employee’s disadvantage due to their disability?</a:t>
            </a:r>
          </a:p>
          <a:p>
            <a:pPr algn="l">
              <a:buFont typeface="Arial" panose="020B0604020202020204" pitchFamily="34" charset="0"/>
              <a:buChar char="•"/>
            </a:pPr>
            <a:r>
              <a:rPr lang="en-GB" b="0" i="0" dirty="0">
                <a:solidFill>
                  <a:srgbClr val="555564"/>
                </a:solidFill>
                <a:effectLst/>
                <a:latin typeface="Roboto" panose="02000000000000000000" pitchFamily="2" charset="0"/>
              </a:rPr>
              <a:t>Is it practical to perform?</a:t>
            </a:r>
          </a:p>
          <a:p>
            <a:pPr algn="l">
              <a:buFont typeface="Arial" panose="020B0604020202020204" pitchFamily="34" charset="0"/>
              <a:buChar char="•"/>
            </a:pPr>
            <a:r>
              <a:rPr lang="en-GB" b="0" i="0" dirty="0">
                <a:solidFill>
                  <a:srgbClr val="555564"/>
                </a:solidFill>
                <a:effectLst/>
                <a:latin typeface="Roboto" panose="02000000000000000000" pitchFamily="2" charset="0"/>
              </a:rPr>
              <a:t>Is it affordable to perform?</a:t>
            </a:r>
          </a:p>
          <a:p>
            <a:pPr algn="l">
              <a:buFont typeface="Arial" panose="020B0604020202020204" pitchFamily="34" charset="0"/>
              <a:buChar char="•"/>
            </a:pPr>
            <a:r>
              <a:rPr lang="en-GB" b="0" i="0" dirty="0">
                <a:solidFill>
                  <a:srgbClr val="555564"/>
                </a:solidFill>
                <a:effectLst/>
                <a:latin typeface="Roboto" panose="02000000000000000000" pitchFamily="2" charset="0"/>
              </a:rPr>
              <a:t>Could it harm other employees?</a:t>
            </a:r>
          </a:p>
          <a:p>
            <a:pPr algn="l"/>
            <a:r>
              <a:rPr lang="en-GB" b="0" i="0" dirty="0">
                <a:solidFill>
                  <a:srgbClr val="555564"/>
                </a:solidFill>
                <a:effectLst/>
                <a:latin typeface="Roboto" panose="02000000000000000000" pitchFamily="2" charset="0"/>
              </a:rPr>
              <a:t>If you’re still unsure whether an adjustment is reasonable, it is advisable to seek legal advice on the subject.</a:t>
            </a:r>
          </a:p>
          <a:p>
            <a:pPr algn="l"/>
            <a:r>
              <a:rPr lang="en-GB" b="0" i="0" dirty="0">
                <a:solidFill>
                  <a:srgbClr val="555564"/>
                </a:solidFill>
                <a:effectLst/>
                <a:latin typeface="Roboto" panose="02000000000000000000" pitchFamily="2" charset="0"/>
              </a:rPr>
              <a:t> </a:t>
            </a:r>
            <a:r>
              <a:rPr lang="en-GB" b="0" i="0" dirty="0" err="1">
                <a:solidFill>
                  <a:srgbClr val="555564"/>
                </a:solidFill>
                <a:effectLst/>
                <a:latin typeface="Roboto" panose="02000000000000000000" pitchFamily="2" charset="0"/>
              </a:rPr>
              <a:t>Pairwork</a:t>
            </a:r>
            <a:r>
              <a:rPr lang="en-GB" b="0" i="0" dirty="0">
                <a:solidFill>
                  <a:srgbClr val="555564"/>
                </a:solidFill>
                <a:effectLst/>
                <a:latin typeface="Roboto" panose="02000000000000000000" pitchFamily="2" charset="0"/>
              </a:rPr>
              <a:t>: consider some reasonable adjustments </a:t>
            </a:r>
            <a:r>
              <a:rPr lang="en-GB" b="1" i="0" dirty="0" err="1">
                <a:solidFill>
                  <a:srgbClr val="555564"/>
                </a:solidFill>
                <a:effectLst/>
                <a:latin typeface="Roboto" panose="02000000000000000000" pitchFamily="2" charset="0"/>
              </a:rPr>
              <a:t>wb</a:t>
            </a:r>
            <a:r>
              <a:rPr lang="en-GB" b="1" i="0" dirty="0">
                <a:solidFill>
                  <a:srgbClr val="555564"/>
                </a:solidFill>
                <a:effectLst/>
                <a:latin typeface="Roboto" panose="02000000000000000000" pitchFamily="2" charset="0"/>
              </a:rPr>
              <a:t> page 12</a:t>
            </a:r>
          </a:p>
          <a:p>
            <a:pPr algn="l"/>
            <a:r>
              <a:rPr lang="en-GB" b="0" i="0" dirty="0">
                <a:solidFill>
                  <a:srgbClr val="555564"/>
                </a:solidFill>
                <a:effectLst/>
                <a:latin typeface="Roboto" panose="02000000000000000000" pitchFamily="2" charset="0"/>
              </a:rPr>
              <a:t>Adjustments can be physical – chairs, keyboards voice recognition software</a:t>
            </a:r>
          </a:p>
          <a:p>
            <a:pPr algn="l"/>
            <a:r>
              <a:rPr lang="en-GB" b="0" i="0" dirty="0">
                <a:solidFill>
                  <a:srgbClr val="555564"/>
                </a:solidFill>
                <a:effectLst/>
                <a:latin typeface="Roboto" panose="02000000000000000000" pitchFamily="2" charset="0"/>
              </a:rPr>
              <a:t>Changing work patterns</a:t>
            </a:r>
          </a:p>
          <a:p>
            <a:pPr algn="l"/>
            <a:r>
              <a:rPr lang="en-GB" b="0" i="0" dirty="0">
                <a:solidFill>
                  <a:srgbClr val="555564"/>
                </a:solidFill>
                <a:effectLst/>
                <a:latin typeface="Roboto" panose="02000000000000000000" pitchFamily="2" charset="0"/>
              </a:rPr>
              <a:t>Additional support – </a:t>
            </a:r>
            <a:r>
              <a:rPr lang="en-GB" b="0" i="0" dirty="0" err="1">
                <a:solidFill>
                  <a:srgbClr val="555564"/>
                </a:solidFill>
                <a:effectLst/>
                <a:latin typeface="Roboto" panose="02000000000000000000" pitchFamily="2" charset="0"/>
              </a:rPr>
              <a:t>eg</a:t>
            </a:r>
            <a:r>
              <a:rPr lang="en-GB" b="0" i="0" dirty="0">
                <a:solidFill>
                  <a:srgbClr val="555564"/>
                </a:solidFill>
                <a:effectLst/>
                <a:latin typeface="Roboto" panose="02000000000000000000" pitchFamily="2" charset="0"/>
              </a:rPr>
              <a:t> a reader</a:t>
            </a:r>
          </a:p>
          <a:p>
            <a:endParaRPr lang="en-GB" dirty="0"/>
          </a:p>
        </p:txBody>
      </p:sp>
      <p:sp>
        <p:nvSpPr>
          <p:cNvPr id="4" name="Slide Number Placeholder 3"/>
          <p:cNvSpPr>
            <a:spLocks noGrp="1"/>
          </p:cNvSpPr>
          <p:nvPr>
            <p:ph type="sldNum" sz="quarter" idx="5"/>
          </p:nvPr>
        </p:nvSpPr>
        <p:spPr/>
        <p:txBody>
          <a:bodyPr/>
          <a:lstStyle/>
          <a:p>
            <a:fld id="{1291B9CA-023A-4F08-B804-DC5F99A50D50}" type="slidenum">
              <a:rPr lang="en-GB" smtClean="0"/>
              <a:t>11</a:t>
            </a:fld>
            <a:endParaRPr lang="en-GB"/>
          </a:p>
        </p:txBody>
      </p:sp>
    </p:spTree>
    <p:extLst>
      <p:ext uri="{BB962C8B-B14F-4D97-AF65-F5344CB8AC3E}">
        <p14:creationId xmlns:p14="http://schemas.microsoft.com/office/powerpoint/2010/main" val="20428309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10.48</a:t>
            </a:r>
          </a:p>
          <a:p>
            <a:r>
              <a:rPr lang="en-GB" b="1" dirty="0"/>
              <a:t>Page 13 </a:t>
            </a:r>
          </a:p>
          <a:p>
            <a:endParaRPr lang="en-GB" b="1" dirty="0"/>
          </a:p>
          <a:p>
            <a:r>
              <a:rPr lang="en-GB" b="0" dirty="0"/>
              <a:t>Remember that guidance is always available form Lisa and Niamh who can advise and suggest.</a:t>
            </a:r>
          </a:p>
          <a:p>
            <a:endParaRPr lang="en-GB" b="0" dirty="0"/>
          </a:p>
          <a:p>
            <a:r>
              <a:rPr lang="en-GB" b="0" dirty="0"/>
              <a:t>Signpost to resources  </a:t>
            </a:r>
            <a:r>
              <a:rPr lang="en-GB" b="1" dirty="0"/>
              <a:t>page 22</a:t>
            </a:r>
            <a:r>
              <a:rPr lang="en-GB" b="0" dirty="0"/>
              <a:t>- How to Provide a positive user experience</a:t>
            </a:r>
          </a:p>
          <a:p>
            <a:endParaRPr lang="en-GB" b="0" dirty="0"/>
          </a:p>
          <a:p>
            <a:r>
              <a:rPr lang="en-GB" b="0" dirty="0"/>
              <a:t>If you’ve never conducted a job interview, think about the interviews you’ve experienced from the applicant’s side of the table. What worked and what didn’t? Did anything make you feel uncomfortable? Putting yourself into the applicant’s seat can help you become a more empathetic interviewer</a:t>
            </a:r>
            <a:r>
              <a:rPr lang="en-GB" b="1" dirty="0"/>
              <a:t>. </a:t>
            </a:r>
          </a:p>
          <a:p>
            <a:endParaRPr lang="en-GB" b="1" dirty="0"/>
          </a:p>
          <a:p>
            <a:r>
              <a:rPr lang="en-GB" sz="1300" b="1" dirty="0">
                <a:latin typeface="DIN Next LT Pro Light"/>
                <a:ea typeface="Calibri" panose="020F0502020204030204" pitchFamily="34" charset="0"/>
                <a:cs typeface="Times New Roman" panose="02020603050405020304" pitchFamily="18" charset="0"/>
              </a:rPr>
              <a:t>Remember that a poor experience could find its way onto social media before the disgruntled candidate is even back at home. </a:t>
            </a:r>
            <a:endParaRPr lang="en-GB" b="1" dirty="0"/>
          </a:p>
          <a:p>
            <a:endParaRPr lang="en-GB" b="1" dirty="0"/>
          </a:p>
          <a:p>
            <a:r>
              <a:rPr lang="en-GB" dirty="0"/>
              <a:t>Working in groups delegates to make a list on page in of what they believe makes for a good interview.</a:t>
            </a:r>
            <a:r>
              <a:rPr lang="en-GB" b="1" dirty="0"/>
              <a:t> Workbooks PAGE 13 </a:t>
            </a:r>
            <a:endParaRPr lang="en-GB" dirty="0"/>
          </a:p>
          <a:p>
            <a:endParaRPr lang="en-GB" dirty="0"/>
          </a:p>
          <a:p>
            <a:r>
              <a:rPr lang="en-GB" sz="1300" dirty="0"/>
              <a:t>The best interviewers have three qualities in common: they prepare well, have good communication skills, and are good at assessing candidates based on the needs of the company.</a:t>
            </a:r>
          </a:p>
          <a:p>
            <a:r>
              <a:rPr lang="en-GB" sz="1300" b="1" dirty="0"/>
              <a:t>Well prepared </a:t>
            </a:r>
            <a:r>
              <a:rPr lang="en-GB" sz="1300" dirty="0"/>
              <a:t>– have read cv – check the </a:t>
            </a:r>
            <a:r>
              <a:rPr lang="en-GB" sz="1300" dirty="0" err="1"/>
              <a:t>jd</a:t>
            </a:r>
            <a:r>
              <a:rPr lang="en-GB" sz="1300" dirty="0"/>
              <a:t> – prepared questions – score card for making notes - Refresh your knowledge of your company’s mission and structure, as well as the benefits and perks for the position you’re hiring for. Identify any specifics you want to clarify</a:t>
            </a:r>
          </a:p>
          <a:p>
            <a:endParaRPr lang="en-GB" sz="1300" dirty="0"/>
          </a:p>
          <a:p>
            <a:r>
              <a:rPr lang="en-GB" sz="1300" b="1" dirty="0"/>
              <a:t>Structured/ methodical  </a:t>
            </a:r>
            <a:r>
              <a:rPr lang="en-GB" sz="1300" dirty="0"/>
              <a:t>-  Unstructured interviews (that feel like free-flowing conversations that lack an agenda) can easily become subjective and non-job-related. Unstructured interviews help candidates feel more comfortable, but they don’t result in the best hiring decisions. Adding some structure to your interviews will make them more effective.</a:t>
            </a:r>
          </a:p>
          <a:p>
            <a:endParaRPr lang="en-GB" sz="1300" dirty="0"/>
          </a:p>
          <a:p>
            <a:r>
              <a:rPr lang="en-GB" sz="1300" b="1" dirty="0"/>
              <a:t>Questions</a:t>
            </a:r>
            <a:r>
              <a:rPr lang="en-GB" sz="1300" dirty="0"/>
              <a:t> – pre prepared - Generic interview questions (like “what’s your greatest weakness?”) are overused and brain teasers are ineffective. Prepare a short list of questions tailored to the role you’re hiring for. More on questions later</a:t>
            </a:r>
          </a:p>
          <a:p>
            <a:endParaRPr lang="en-GB" sz="1300" dirty="0"/>
          </a:p>
          <a:p>
            <a:r>
              <a:rPr lang="en-GB" sz="1300" b="1" dirty="0"/>
              <a:t>Note taking </a:t>
            </a:r>
            <a:r>
              <a:rPr lang="en-GB" sz="1300" dirty="0"/>
              <a:t>- Use effective note-taking techniques one methos you may want to try is the Cornell method*. Be sure to focus on candidates’ answers, instead of your judgements (for example, write “he told us he hasn’t dealt with difficult customers before” instead of “he’s inexperienced.”)</a:t>
            </a:r>
          </a:p>
          <a:p>
            <a:endParaRPr lang="en-GB" sz="1300" dirty="0"/>
          </a:p>
          <a:p>
            <a:r>
              <a:rPr lang="en-GB" sz="1300" b="1" dirty="0"/>
              <a:t>Consistent scoring</a:t>
            </a:r>
          </a:p>
          <a:p>
            <a:endParaRPr lang="en-GB" sz="1300" dirty="0"/>
          </a:p>
          <a:p>
            <a:r>
              <a:rPr lang="en-GB" sz="1300" b="1" dirty="0"/>
              <a:t>Show you care- </a:t>
            </a:r>
            <a:r>
              <a:rPr lang="en-GB" sz="1300" dirty="0"/>
              <a:t>Caring about candidates makes for good candidate experience and boosts your employer brand. Even if a candidate doesn’t get a job offer, they may still feel good about a company that treated them well.</a:t>
            </a:r>
          </a:p>
          <a:p>
            <a:endParaRPr lang="en-GB" dirty="0"/>
          </a:p>
        </p:txBody>
      </p:sp>
      <p:sp>
        <p:nvSpPr>
          <p:cNvPr id="4" name="Slide Number Placeholder 3"/>
          <p:cNvSpPr>
            <a:spLocks noGrp="1"/>
          </p:cNvSpPr>
          <p:nvPr>
            <p:ph type="sldNum" sz="quarter" idx="10"/>
          </p:nvPr>
        </p:nvSpPr>
        <p:spPr/>
        <p:txBody>
          <a:bodyPr/>
          <a:lstStyle/>
          <a:p>
            <a:pPr defTabSz="955613">
              <a:defRPr/>
            </a:pPr>
            <a:fld id="{D19A975A-BC77-40EE-AD6A-D8B98357261F}" type="slidenum">
              <a:rPr lang="en-GB">
                <a:solidFill>
                  <a:prstClr val="black"/>
                </a:solidFill>
                <a:latin typeface="Calibri"/>
              </a:rPr>
              <a:pPr defTabSz="955613">
                <a:defRPr/>
              </a:pPr>
              <a:t>12</a:t>
            </a:fld>
            <a:endParaRPr lang="en-GB">
              <a:solidFill>
                <a:prstClr val="black"/>
              </a:solidFill>
              <a:latin typeface="Calibri"/>
            </a:endParaRPr>
          </a:p>
        </p:txBody>
      </p:sp>
    </p:spTree>
    <p:extLst>
      <p:ext uri="{BB962C8B-B14F-4D97-AF65-F5344CB8AC3E}">
        <p14:creationId xmlns:p14="http://schemas.microsoft.com/office/powerpoint/2010/main" val="20523008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Aft>
                <a:spcPts val="1045"/>
              </a:spcAft>
            </a:pPr>
            <a:r>
              <a:rPr lang="en-GB" sz="1800" dirty="0">
                <a:solidFill>
                  <a:srgbClr val="E36C0A"/>
                </a:solidFill>
                <a:latin typeface="Articulate"/>
                <a:ea typeface="Calibri" panose="020F0502020204030204" pitchFamily="34" charset="0"/>
                <a:cs typeface="Times New Roman" panose="02020603050405020304" pitchFamily="18" charset="0"/>
              </a:rPr>
              <a:t>11.20  </a:t>
            </a:r>
            <a:r>
              <a:rPr lang="en-GB" sz="1800" b="1" dirty="0">
                <a:solidFill>
                  <a:srgbClr val="E36C0A"/>
                </a:solidFill>
                <a:latin typeface="Articulate"/>
                <a:ea typeface="Calibri" panose="020F0502020204030204" pitchFamily="34" charset="0"/>
                <a:cs typeface="Times New Roman" panose="02020603050405020304" pitchFamily="18" charset="0"/>
              </a:rPr>
              <a:t>WORKBOOK Page 14 </a:t>
            </a:r>
            <a:r>
              <a:rPr lang="en-GB" sz="1800" dirty="0">
                <a:solidFill>
                  <a:srgbClr val="E36C0A"/>
                </a:solidFill>
                <a:latin typeface="Articulate"/>
                <a:ea typeface="Calibri" panose="020F0502020204030204" pitchFamily="34" charset="0"/>
                <a:cs typeface="Times New Roman" panose="02020603050405020304" pitchFamily="18" charset="0"/>
              </a:rPr>
              <a:t>–  </a:t>
            </a:r>
            <a:r>
              <a:rPr lang="en-GB" sz="1800" b="1" dirty="0">
                <a:solidFill>
                  <a:srgbClr val="E36C0A"/>
                </a:solidFill>
                <a:latin typeface="Articulate"/>
                <a:ea typeface="Calibri" panose="020F0502020204030204" pitchFamily="34" charset="0"/>
                <a:cs typeface="Times New Roman" panose="02020603050405020304" pitchFamily="18" charset="0"/>
              </a:rPr>
              <a:t>HAND OUT COMPETENCY INTERVIEW GUIDE</a:t>
            </a:r>
          </a:p>
          <a:p>
            <a:pPr>
              <a:lnSpc>
                <a:spcPct val="115000"/>
              </a:lnSpc>
              <a:spcAft>
                <a:spcPts val="1045"/>
              </a:spcAft>
            </a:pPr>
            <a:r>
              <a:rPr lang="en-GB" sz="1800" b="1" dirty="0">
                <a:solidFill>
                  <a:srgbClr val="E36C0A"/>
                </a:solidFill>
                <a:latin typeface="Articulate"/>
                <a:ea typeface="Calibri" panose="020F0502020204030204" pitchFamily="34" charset="0"/>
                <a:cs typeface="Times New Roman" panose="02020603050405020304" pitchFamily="18" charset="0"/>
              </a:rPr>
              <a:t>ASKING:</a:t>
            </a:r>
          </a:p>
          <a:p>
            <a:pPr>
              <a:lnSpc>
                <a:spcPct val="115000"/>
              </a:lnSpc>
              <a:spcAft>
                <a:spcPts val="1045"/>
              </a:spcAft>
            </a:pPr>
            <a:endParaRPr lang="en-GB" sz="1800" dirty="0">
              <a:solidFill>
                <a:srgbClr val="E36C0A"/>
              </a:solidFill>
              <a:latin typeface="Articulate"/>
              <a:ea typeface="Calibri" panose="020F0502020204030204" pitchFamily="34" charset="0"/>
              <a:cs typeface="Times New Roman" panose="02020603050405020304" pitchFamily="18" charset="0"/>
            </a:endParaRPr>
          </a:p>
          <a:p>
            <a:pPr>
              <a:lnSpc>
                <a:spcPct val="115000"/>
              </a:lnSpc>
              <a:spcAft>
                <a:spcPts val="1045"/>
              </a:spcAft>
            </a:pPr>
            <a:r>
              <a:rPr lang="en-GB" sz="1800" dirty="0">
                <a:solidFill>
                  <a:srgbClr val="E36C0A"/>
                </a:solidFill>
                <a:latin typeface="Articulate"/>
                <a:ea typeface="Calibri" panose="020F0502020204030204" pitchFamily="34" charset="0"/>
                <a:cs typeface="Times New Roman" panose="02020603050405020304" pitchFamily="18" charset="0"/>
              </a:rPr>
              <a:t>Be clear and concise</a:t>
            </a:r>
            <a:endParaRPr lang="en-GB" sz="18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45"/>
              </a:spcAft>
            </a:pPr>
            <a:r>
              <a:rPr lang="en-GB" sz="1800" dirty="0">
                <a:solidFill>
                  <a:srgbClr val="E36C0A"/>
                </a:solidFill>
                <a:latin typeface="Articulate"/>
                <a:ea typeface="Calibri" panose="020F0502020204030204" pitchFamily="34" charset="0"/>
                <a:cs typeface="Times New Roman" panose="02020603050405020304" pitchFamily="18" charset="0"/>
              </a:rPr>
              <a:t>Avoid jargon</a:t>
            </a:r>
            <a:endParaRPr lang="en-GB" sz="18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45"/>
              </a:spcAft>
            </a:pPr>
            <a:r>
              <a:rPr lang="en-GB" sz="1800" dirty="0">
                <a:solidFill>
                  <a:srgbClr val="E36C0A"/>
                </a:solidFill>
                <a:latin typeface="Articulate"/>
                <a:ea typeface="Calibri" panose="020F0502020204030204" pitchFamily="34" charset="0"/>
                <a:cs typeface="Times New Roman" panose="02020603050405020304" pitchFamily="18" charset="0"/>
              </a:rPr>
              <a:t>Ensure questions that can be answered with a simple ‘yes’ or ‘no’ are used only for affirmation of facts</a:t>
            </a:r>
            <a:endParaRPr lang="en-GB" sz="18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45"/>
              </a:spcAft>
            </a:pPr>
            <a:r>
              <a:rPr lang="en-GB" sz="1800" dirty="0">
                <a:solidFill>
                  <a:srgbClr val="E36C0A"/>
                </a:solidFill>
                <a:latin typeface="Articulate"/>
                <a:ea typeface="Calibri" panose="020F0502020204030204" pitchFamily="34" charset="0"/>
                <a:cs typeface="Times New Roman" panose="02020603050405020304" pitchFamily="18" charset="0"/>
              </a:rPr>
              <a:t>Avoid questions that point to a right answer – leading questions</a:t>
            </a:r>
            <a:endParaRPr lang="en-GB" sz="18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45"/>
              </a:spcAft>
            </a:pPr>
            <a:r>
              <a:rPr lang="en-GB" sz="1800" dirty="0">
                <a:solidFill>
                  <a:srgbClr val="E36C0A"/>
                </a:solidFill>
                <a:latin typeface="Articulate"/>
                <a:ea typeface="Calibri" panose="020F0502020204030204" pitchFamily="34" charset="0"/>
                <a:cs typeface="Times New Roman" panose="02020603050405020304" pitchFamily="18" charset="0"/>
              </a:rPr>
              <a:t>Avoid adding excessive detail </a:t>
            </a:r>
            <a:endParaRPr lang="en-GB" sz="18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45"/>
              </a:spcAft>
            </a:pPr>
            <a:r>
              <a:rPr lang="en-GB" sz="1800" dirty="0">
                <a:solidFill>
                  <a:srgbClr val="E36C0A"/>
                </a:solidFill>
                <a:latin typeface="Articulate"/>
                <a:ea typeface="Calibri" panose="020F0502020204030204" pitchFamily="34" charset="0"/>
                <a:cs typeface="Times New Roman" panose="02020603050405020304" pitchFamily="18" charset="0"/>
              </a:rPr>
              <a:t>Don’t try to assess anything non-job related (especially protected characteristics)</a:t>
            </a:r>
            <a:endParaRPr lang="en-GB" sz="18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45"/>
              </a:spcAft>
            </a:pPr>
            <a:r>
              <a:rPr lang="en-GB" sz="1800" dirty="0">
                <a:solidFill>
                  <a:srgbClr val="E36C0A"/>
                </a:solidFill>
                <a:latin typeface="Articulate"/>
                <a:ea typeface="Calibri" panose="020F0502020204030204" pitchFamily="34" charset="0"/>
                <a:cs typeface="Times New Roman" panose="02020603050405020304" pitchFamily="18" charset="0"/>
              </a:rPr>
              <a:t>Ask someone who wasn’t involved in writing the questions to review them</a:t>
            </a:r>
            <a:endParaRPr lang="en-GB" sz="18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45"/>
              </a:spcAft>
            </a:pPr>
            <a:r>
              <a:rPr lang="en-GB" sz="1800" dirty="0">
                <a:solidFill>
                  <a:srgbClr val="E36C0A"/>
                </a:solidFill>
                <a:latin typeface="Articulate"/>
                <a:ea typeface="Calibri" panose="020F0502020204030204" pitchFamily="34" charset="0"/>
                <a:cs typeface="Times New Roman" panose="02020603050405020304" pitchFamily="18" charset="0"/>
              </a:rPr>
              <a:t>Avoid multi-layered questions</a:t>
            </a:r>
            <a:endParaRPr lang="en-GB" sz="18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45"/>
              </a:spcAft>
            </a:pPr>
            <a:r>
              <a:rPr lang="en-GB" sz="1800" dirty="0">
                <a:solidFill>
                  <a:srgbClr val="E36C0A"/>
                </a:solidFill>
                <a:latin typeface="Articulate"/>
                <a:ea typeface="Calibri" panose="020F0502020204030204" pitchFamily="34" charset="0"/>
                <a:cs typeface="Times New Roman" panose="02020603050405020304" pitchFamily="18" charset="0"/>
              </a:rPr>
              <a:t>Check questions with HR for legality</a:t>
            </a:r>
          </a:p>
          <a:p>
            <a:pPr>
              <a:lnSpc>
                <a:spcPct val="115000"/>
              </a:lnSpc>
              <a:spcAft>
                <a:spcPts val="1045"/>
              </a:spcAft>
            </a:pPr>
            <a:endParaRPr lang="en-GB" sz="1800" dirty="0">
              <a:solidFill>
                <a:srgbClr val="E36C0A"/>
              </a:solidFill>
              <a:latin typeface="Articulate"/>
              <a:ea typeface="Calibri" panose="020F0502020204030204" pitchFamily="34" charset="0"/>
              <a:cs typeface="Times New Roman" panose="02020603050405020304" pitchFamily="18" charset="0"/>
            </a:endParaRPr>
          </a:p>
          <a:p>
            <a:pPr>
              <a:lnSpc>
                <a:spcPct val="115000"/>
              </a:lnSpc>
              <a:spcAft>
                <a:spcPts val="1045"/>
              </a:spcAft>
            </a:pPr>
            <a:endParaRPr lang="en-GB" sz="1800" dirty="0">
              <a:solidFill>
                <a:srgbClr val="E36C0A"/>
              </a:solidFill>
              <a:latin typeface="Articulate"/>
              <a:ea typeface="Calibri" panose="020F0502020204030204" pitchFamily="34" charset="0"/>
              <a:cs typeface="Times New Roman" panose="02020603050405020304" pitchFamily="18" charset="0"/>
            </a:endParaRPr>
          </a:p>
          <a:p>
            <a:pPr>
              <a:lnSpc>
                <a:spcPct val="115000"/>
              </a:lnSpc>
              <a:spcAft>
                <a:spcPts val="1045"/>
              </a:spcAft>
            </a:pPr>
            <a:r>
              <a:rPr lang="en-GB" sz="1800" dirty="0">
                <a:solidFill>
                  <a:srgbClr val="E36C0A"/>
                </a:solidFill>
                <a:latin typeface="Articulate"/>
                <a:ea typeface="Calibri" panose="020F0502020204030204" pitchFamily="34" charset="0"/>
                <a:cs typeface="Times New Roman" panose="02020603050405020304" pitchFamily="18" charset="0"/>
              </a:rPr>
              <a:t>Think about a great opening question that will put the candidate at ease/ build rapport</a:t>
            </a:r>
          </a:p>
          <a:p>
            <a:pPr>
              <a:lnSpc>
                <a:spcPct val="115000"/>
              </a:lnSpc>
              <a:spcAft>
                <a:spcPts val="1045"/>
              </a:spcAft>
            </a:pPr>
            <a:endParaRPr lang="en-GB" sz="1800" dirty="0">
              <a:solidFill>
                <a:srgbClr val="E36C0A"/>
              </a:solidFill>
              <a:latin typeface="Articulate"/>
              <a:ea typeface="Calibri" panose="020F0502020204030204" pitchFamily="34" charset="0"/>
              <a:cs typeface="Times New Roman" panose="02020603050405020304" pitchFamily="18" charset="0"/>
            </a:endParaRPr>
          </a:p>
          <a:p>
            <a:pPr>
              <a:lnSpc>
                <a:spcPct val="115000"/>
              </a:lnSpc>
              <a:spcAft>
                <a:spcPts val="1045"/>
              </a:spcAft>
            </a:pPr>
            <a:r>
              <a:rPr lang="en-GB" sz="1800" dirty="0">
                <a:solidFill>
                  <a:srgbClr val="E36C0A"/>
                </a:solidFill>
                <a:latin typeface="Articulate"/>
                <a:ea typeface="Calibri" panose="020F0502020204030204" pitchFamily="34" charset="0"/>
                <a:cs typeface="Times New Roman" panose="02020603050405020304" pitchFamily="18" charset="0"/>
              </a:rPr>
              <a:t>How many questions?</a:t>
            </a:r>
          </a:p>
          <a:p>
            <a:pPr>
              <a:lnSpc>
                <a:spcPct val="115000"/>
              </a:lnSpc>
              <a:spcAft>
                <a:spcPts val="1045"/>
              </a:spcAft>
            </a:pPr>
            <a:endParaRPr lang="en-GB" sz="1800" dirty="0">
              <a:solidFill>
                <a:srgbClr val="E36C0A"/>
              </a:solidFill>
              <a:latin typeface="Articulate"/>
              <a:ea typeface="Calibri" panose="020F0502020204030204" pitchFamily="34" charset="0"/>
              <a:cs typeface="Times New Roman" panose="02020603050405020304" pitchFamily="18" charset="0"/>
            </a:endParaRPr>
          </a:p>
          <a:p>
            <a:pPr>
              <a:lnSpc>
                <a:spcPct val="115000"/>
              </a:lnSpc>
              <a:spcAft>
                <a:spcPts val="1045"/>
              </a:spcAft>
            </a:pPr>
            <a:r>
              <a:rPr lang="en-GB" sz="1800" dirty="0">
                <a:latin typeface="DIN Next LT Pro Light"/>
                <a:ea typeface="Calibri" panose="020F0502020204030204" pitchFamily="34" charset="0"/>
                <a:cs typeface="Times New Roman" panose="02020603050405020304" pitchFamily="18" charset="0"/>
              </a:rPr>
              <a:t>Interview questions should be job-related. Each question should link to a specific job requirement. </a:t>
            </a:r>
          </a:p>
          <a:p>
            <a:pPr>
              <a:lnSpc>
                <a:spcPct val="115000"/>
              </a:lnSpc>
              <a:spcAft>
                <a:spcPts val="1045"/>
              </a:spcAft>
            </a:pPr>
            <a:endParaRPr lang="en-GB" sz="1800" dirty="0">
              <a:latin typeface="DIN Next LT Pro Light"/>
              <a:ea typeface="Calibri" panose="020F0502020204030204" pitchFamily="34" charset="0"/>
              <a:cs typeface="Times New Roman" panose="02020603050405020304" pitchFamily="18" charset="0"/>
            </a:endParaRPr>
          </a:p>
          <a:p>
            <a:pPr>
              <a:lnSpc>
                <a:spcPct val="115000"/>
              </a:lnSpc>
              <a:spcAft>
                <a:spcPts val="1045"/>
              </a:spcAft>
            </a:pPr>
            <a:r>
              <a:rPr lang="en-GB" sz="1800" dirty="0">
                <a:latin typeface="DIN Next LT Pro Light"/>
                <a:ea typeface="Calibri" panose="020F0502020204030204" pitchFamily="34" charset="0"/>
                <a:cs typeface="Times New Roman" panose="02020603050405020304" pitchFamily="18" charset="0"/>
              </a:rPr>
              <a:t>Hand out the Thalia Competency Interview Guide – explain that this will be useful for planning Mock interviews in the afternoon</a:t>
            </a:r>
          </a:p>
          <a:p>
            <a:pPr>
              <a:lnSpc>
                <a:spcPct val="115000"/>
              </a:lnSpc>
              <a:spcAft>
                <a:spcPts val="1045"/>
              </a:spcAft>
            </a:pPr>
            <a:endParaRPr lang="en-GB" sz="1800" dirty="0">
              <a:latin typeface="DIN Next LT Pro Light"/>
              <a:ea typeface="Calibri" panose="020F0502020204030204" pitchFamily="34" charset="0"/>
              <a:cs typeface="Times New Roman" panose="02020603050405020304" pitchFamily="18" charset="0"/>
            </a:endParaRPr>
          </a:p>
          <a:p>
            <a:pPr>
              <a:lnSpc>
                <a:spcPct val="115000"/>
              </a:lnSpc>
              <a:spcAft>
                <a:spcPts val="1045"/>
              </a:spcAft>
            </a:pPr>
            <a:r>
              <a:rPr lang="en-GB" sz="1800" dirty="0">
                <a:latin typeface="DIN Next LT Pro Light"/>
                <a:ea typeface="Calibri" panose="020F0502020204030204" pitchFamily="34" charset="0"/>
                <a:cs typeface="Times New Roman" panose="02020603050405020304" pitchFamily="18" charset="0"/>
              </a:rPr>
              <a:t>ANSWERING</a:t>
            </a:r>
          </a:p>
          <a:p>
            <a:pPr>
              <a:lnSpc>
                <a:spcPct val="115000"/>
              </a:lnSpc>
              <a:spcAft>
                <a:spcPts val="1045"/>
              </a:spcAft>
            </a:pPr>
            <a:endParaRPr lang="en-GB" sz="1800" dirty="0">
              <a:latin typeface="DIN Next LT Pro Light"/>
              <a:ea typeface="Calibri" panose="020F0502020204030204" pitchFamily="34" charset="0"/>
              <a:cs typeface="Times New Roman" panose="02020603050405020304" pitchFamily="18" charset="0"/>
            </a:endParaRPr>
          </a:p>
          <a:p>
            <a:r>
              <a:rPr lang="en-GB" b="1" dirty="0"/>
              <a:t>WORKBOOK PAGE 15 </a:t>
            </a:r>
            <a:r>
              <a:rPr lang="en-GB" dirty="0"/>
              <a:t>:When answering </a:t>
            </a:r>
            <a:r>
              <a:rPr lang="en-GB" dirty="0" err="1"/>
              <a:t>qs</a:t>
            </a:r>
            <a:r>
              <a:rPr lang="en-GB" dirty="0"/>
              <a:t> remember: The golden rule if you are asked a question to which you do not know the answer is to say so … never be tempted to guess!</a:t>
            </a:r>
          </a:p>
          <a:p>
            <a:endParaRPr lang="en-GB" dirty="0"/>
          </a:p>
        </p:txBody>
      </p:sp>
      <p:sp>
        <p:nvSpPr>
          <p:cNvPr id="4" name="Slide Number Placeholder 3"/>
          <p:cNvSpPr>
            <a:spLocks noGrp="1"/>
          </p:cNvSpPr>
          <p:nvPr>
            <p:ph type="sldNum" sz="quarter" idx="5"/>
          </p:nvPr>
        </p:nvSpPr>
        <p:spPr/>
        <p:txBody>
          <a:bodyPr/>
          <a:lstStyle/>
          <a:p>
            <a:fld id="{1291B9CA-023A-4F08-B804-DC5F99A50D50}" type="slidenum">
              <a:rPr lang="en-GB" smtClean="0"/>
              <a:t>13</a:t>
            </a:fld>
            <a:endParaRPr lang="en-GB"/>
          </a:p>
        </p:txBody>
      </p:sp>
    </p:spTree>
    <p:extLst>
      <p:ext uri="{BB962C8B-B14F-4D97-AF65-F5344CB8AC3E}">
        <p14:creationId xmlns:p14="http://schemas.microsoft.com/office/powerpoint/2010/main" val="30958184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Mock interviews – Job description</a:t>
            </a:r>
          </a:p>
          <a:p>
            <a:endParaRPr lang="en-GB" dirty="0"/>
          </a:p>
          <a:p>
            <a:r>
              <a:rPr lang="en-GB" dirty="0"/>
              <a:t>Outline format and timetable for the interviews- WORKING IN PAIRS WITH ANOTHER PARTICIPANT AS THE CANDIDATE – 20min interview</a:t>
            </a:r>
          </a:p>
          <a:p>
            <a:endParaRPr lang="en-GB" dirty="0"/>
          </a:p>
          <a:p>
            <a:r>
              <a:rPr lang="en-GB" dirty="0"/>
              <a:t>You will be provided with a script for a job role: Your task is to:</a:t>
            </a:r>
          </a:p>
          <a:p>
            <a:endParaRPr lang="en-GB" dirty="0"/>
          </a:p>
          <a:p>
            <a:r>
              <a:rPr lang="en-GB" dirty="0"/>
              <a:t>Choose suitable questions from the question bank – at the end of the Competency Interview Guide</a:t>
            </a:r>
          </a:p>
          <a:p>
            <a:r>
              <a:rPr lang="en-GB" dirty="0"/>
              <a:t>Co ordinate who is going to ask which questions</a:t>
            </a:r>
          </a:p>
          <a:p>
            <a:r>
              <a:rPr lang="en-GB" dirty="0"/>
              <a:t>Craft a suitable opening question </a:t>
            </a:r>
          </a:p>
          <a:p>
            <a:r>
              <a:rPr lang="en-GB" dirty="0"/>
              <a:t>Ask some probing type questions to get more information from your candidate. </a:t>
            </a:r>
          </a:p>
        </p:txBody>
      </p:sp>
      <p:sp>
        <p:nvSpPr>
          <p:cNvPr id="4" name="Slide Number Placeholder 3"/>
          <p:cNvSpPr>
            <a:spLocks noGrp="1"/>
          </p:cNvSpPr>
          <p:nvPr>
            <p:ph type="sldNum" sz="quarter" idx="5"/>
          </p:nvPr>
        </p:nvSpPr>
        <p:spPr/>
        <p:txBody>
          <a:bodyPr/>
          <a:lstStyle/>
          <a:p>
            <a:fld id="{1291B9CA-023A-4F08-B804-DC5F99A50D50}" type="slidenum">
              <a:rPr lang="en-GB" smtClean="0"/>
              <a:t>14</a:t>
            </a:fld>
            <a:endParaRPr lang="en-GB"/>
          </a:p>
        </p:txBody>
      </p:sp>
    </p:spTree>
    <p:extLst>
      <p:ext uri="{BB962C8B-B14F-4D97-AF65-F5344CB8AC3E}">
        <p14:creationId xmlns:p14="http://schemas.microsoft.com/office/powerpoint/2010/main" val="41970709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Test your knowledge … instruct participants to join using their phones – </a:t>
            </a:r>
          </a:p>
          <a:p>
            <a:r>
              <a:rPr lang="en-GB" dirty="0"/>
              <a:t>https://create.kahoot.it/details/b935346d-e011-41ce-97a7-4948e2b603fe</a:t>
            </a:r>
          </a:p>
        </p:txBody>
      </p:sp>
      <p:sp>
        <p:nvSpPr>
          <p:cNvPr id="4" name="Slide Number Placeholder 3"/>
          <p:cNvSpPr>
            <a:spLocks noGrp="1"/>
          </p:cNvSpPr>
          <p:nvPr>
            <p:ph type="sldNum" sz="quarter" idx="5"/>
          </p:nvPr>
        </p:nvSpPr>
        <p:spPr/>
        <p:txBody>
          <a:bodyPr/>
          <a:lstStyle/>
          <a:p>
            <a:fld id="{1291B9CA-023A-4F08-B804-DC5F99A50D50}" type="slidenum">
              <a:rPr lang="en-GB" smtClean="0"/>
              <a:t>15</a:t>
            </a:fld>
            <a:endParaRPr lang="en-GB"/>
          </a:p>
        </p:txBody>
      </p:sp>
    </p:spTree>
    <p:extLst>
      <p:ext uri="{BB962C8B-B14F-4D97-AF65-F5344CB8AC3E}">
        <p14:creationId xmlns:p14="http://schemas.microsoft.com/office/powerpoint/2010/main" val="31399767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Encourage candidates to leave feedback using QR CODE or Email link </a:t>
            </a:r>
          </a:p>
          <a:p>
            <a:endParaRPr lang="en-GB" dirty="0"/>
          </a:p>
          <a:p>
            <a:r>
              <a:rPr lang="en-GB" dirty="0"/>
              <a:t>https://forms.office.com/e/zL5XiBSuZm</a:t>
            </a:r>
          </a:p>
          <a:p>
            <a:endParaRPr lang="en-GB" dirty="0"/>
          </a:p>
        </p:txBody>
      </p:sp>
      <p:sp>
        <p:nvSpPr>
          <p:cNvPr id="4" name="Slide Number Placeholder 3"/>
          <p:cNvSpPr>
            <a:spLocks noGrp="1"/>
          </p:cNvSpPr>
          <p:nvPr>
            <p:ph type="sldNum" sz="quarter" idx="5"/>
          </p:nvPr>
        </p:nvSpPr>
        <p:spPr/>
        <p:txBody>
          <a:bodyPr/>
          <a:lstStyle/>
          <a:p>
            <a:pPr defTabSz="955613">
              <a:defRPr/>
            </a:pPr>
            <a:fld id="{CB7DEE23-D8D7-42C1-83B3-11AD8C59CBE1}" type="slidenum">
              <a:rPr lang="en-GB">
                <a:solidFill>
                  <a:prstClr val="black"/>
                </a:solidFill>
                <a:latin typeface="Calibri" panose="020F0502020204030204"/>
              </a:rPr>
              <a:pPr defTabSz="955613">
                <a:defRPr/>
              </a:pPr>
              <a:t>16</a:t>
            </a:fld>
            <a:endParaRPr lang="en-GB">
              <a:solidFill>
                <a:prstClr val="black"/>
              </a:solidFill>
              <a:latin typeface="Calibri" panose="020F0502020204030204"/>
            </a:endParaRPr>
          </a:p>
        </p:txBody>
      </p:sp>
    </p:spTree>
    <p:extLst>
      <p:ext uri="{BB962C8B-B14F-4D97-AF65-F5344CB8AC3E}">
        <p14:creationId xmlns:p14="http://schemas.microsoft.com/office/powerpoint/2010/main" val="15482841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slide" Target="../slides/slide3.xml"/><Relationship Id="rId2" Type="http://schemas.openxmlformats.org/officeDocument/2006/relationships/slideMaster" Target="../slideMasters/slideMaster4.xml"/><Relationship Id="rId1" Type="http://schemas.openxmlformats.org/officeDocument/2006/relationships/tags" Target="../tags/tag1.xml"/><Relationship Id="rId4" Type="http://schemas.openxmlformats.org/officeDocument/2006/relationships/slide" Target="../slides/slide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580EE-1700-4ABA-8409-7382A0A10C9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974931D-73E5-4047-9ECF-16A20A7593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F5A1055-C3F5-4DC7-AA6D-349F3D2693A5}"/>
              </a:ext>
            </a:extLst>
          </p:cNvPr>
          <p:cNvSpPr>
            <a:spLocks noGrp="1"/>
          </p:cNvSpPr>
          <p:nvPr>
            <p:ph type="dt" sz="half" idx="10"/>
          </p:nvPr>
        </p:nvSpPr>
        <p:spPr/>
        <p:txBody>
          <a:bodyPr/>
          <a:lstStyle/>
          <a:p>
            <a:fld id="{C3661EF6-9404-47A9-97F1-7F3CE406DEBE}" type="datetimeFigureOut">
              <a:rPr lang="en-GB" smtClean="0"/>
              <a:t>31/07/2026</a:t>
            </a:fld>
            <a:endParaRPr lang="en-GB"/>
          </a:p>
        </p:txBody>
      </p:sp>
      <p:sp>
        <p:nvSpPr>
          <p:cNvPr id="5" name="Footer Placeholder 4">
            <a:extLst>
              <a:ext uri="{FF2B5EF4-FFF2-40B4-BE49-F238E27FC236}">
                <a16:creationId xmlns:a16="http://schemas.microsoft.com/office/drawing/2014/main" id="{73A76611-A65A-4632-BCC2-363F7B51657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C1C8A0B-DFC0-46AB-A3E3-6578F7446877}"/>
              </a:ext>
            </a:extLst>
          </p:cNvPr>
          <p:cNvSpPr>
            <a:spLocks noGrp="1"/>
          </p:cNvSpPr>
          <p:nvPr>
            <p:ph type="sldNum" sz="quarter" idx="12"/>
          </p:nvPr>
        </p:nvSpPr>
        <p:spPr/>
        <p:txBody>
          <a:bodyPr/>
          <a:lstStyle/>
          <a:p>
            <a:fld id="{56A7D0B9-1DC9-4B7B-8FC2-E9EAC452A907}" type="slidenum">
              <a:rPr lang="en-GB" smtClean="0"/>
              <a:t>‹#›</a:t>
            </a:fld>
            <a:endParaRPr lang="en-GB"/>
          </a:p>
        </p:txBody>
      </p:sp>
    </p:spTree>
    <p:extLst>
      <p:ext uri="{BB962C8B-B14F-4D97-AF65-F5344CB8AC3E}">
        <p14:creationId xmlns:p14="http://schemas.microsoft.com/office/powerpoint/2010/main" val="268372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E8B8A-91B2-490B-A939-043F8181616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D9259CC-B527-4155-BAFE-7AA22E5FF18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3863C2E-77FC-41F7-9C6C-3E566EB524E5}"/>
              </a:ext>
            </a:extLst>
          </p:cNvPr>
          <p:cNvSpPr>
            <a:spLocks noGrp="1"/>
          </p:cNvSpPr>
          <p:nvPr>
            <p:ph type="dt" sz="half" idx="10"/>
          </p:nvPr>
        </p:nvSpPr>
        <p:spPr/>
        <p:txBody>
          <a:bodyPr/>
          <a:lstStyle/>
          <a:p>
            <a:fld id="{C3661EF6-9404-47A9-97F1-7F3CE406DEBE}" type="datetimeFigureOut">
              <a:rPr lang="en-GB" smtClean="0"/>
              <a:t>31/07/2026</a:t>
            </a:fld>
            <a:endParaRPr lang="en-GB"/>
          </a:p>
        </p:txBody>
      </p:sp>
      <p:sp>
        <p:nvSpPr>
          <p:cNvPr id="5" name="Footer Placeholder 4">
            <a:extLst>
              <a:ext uri="{FF2B5EF4-FFF2-40B4-BE49-F238E27FC236}">
                <a16:creationId xmlns:a16="http://schemas.microsoft.com/office/drawing/2014/main" id="{8F21E8E3-8795-49DD-B577-E94C9452A49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8658C46-5BE8-4ED0-A727-DA79081348E9}"/>
              </a:ext>
            </a:extLst>
          </p:cNvPr>
          <p:cNvSpPr>
            <a:spLocks noGrp="1"/>
          </p:cNvSpPr>
          <p:nvPr>
            <p:ph type="sldNum" sz="quarter" idx="12"/>
          </p:nvPr>
        </p:nvSpPr>
        <p:spPr/>
        <p:txBody>
          <a:bodyPr/>
          <a:lstStyle/>
          <a:p>
            <a:fld id="{56A7D0B9-1DC9-4B7B-8FC2-E9EAC452A907}" type="slidenum">
              <a:rPr lang="en-GB" smtClean="0"/>
              <a:t>‹#›</a:t>
            </a:fld>
            <a:endParaRPr lang="en-GB"/>
          </a:p>
        </p:txBody>
      </p:sp>
    </p:spTree>
    <p:extLst>
      <p:ext uri="{BB962C8B-B14F-4D97-AF65-F5344CB8AC3E}">
        <p14:creationId xmlns:p14="http://schemas.microsoft.com/office/powerpoint/2010/main" val="3945275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14461-445E-445C-B3A8-54176FB35F9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54FF272-D29B-461C-843A-84864F4DB36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F72D260-9FF2-4428-B12A-B483A9BF7146}"/>
              </a:ext>
            </a:extLst>
          </p:cNvPr>
          <p:cNvSpPr>
            <a:spLocks noGrp="1"/>
          </p:cNvSpPr>
          <p:nvPr>
            <p:ph type="dt" sz="half" idx="10"/>
          </p:nvPr>
        </p:nvSpPr>
        <p:spPr/>
        <p:txBody>
          <a:bodyPr/>
          <a:lstStyle/>
          <a:p>
            <a:fld id="{C3661EF6-9404-47A9-97F1-7F3CE406DEBE}" type="datetimeFigureOut">
              <a:rPr lang="en-GB" smtClean="0"/>
              <a:t>31/07/2026</a:t>
            </a:fld>
            <a:endParaRPr lang="en-GB"/>
          </a:p>
        </p:txBody>
      </p:sp>
      <p:sp>
        <p:nvSpPr>
          <p:cNvPr id="5" name="Footer Placeholder 4">
            <a:extLst>
              <a:ext uri="{FF2B5EF4-FFF2-40B4-BE49-F238E27FC236}">
                <a16:creationId xmlns:a16="http://schemas.microsoft.com/office/drawing/2014/main" id="{01761BF9-79DC-4640-A112-CCAFA3D2625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D3D511D-E63A-439F-90CE-0265B5900229}"/>
              </a:ext>
            </a:extLst>
          </p:cNvPr>
          <p:cNvSpPr>
            <a:spLocks noGrp="1"/>
          </p:cNvSpPr>
          <p:nvPr>
            <p:ph type="sldNum" sz="quarter" idx="12"/>
          </p:nvPr>
        </p:nvSpPr>
        <p:spPr/>
        <p:txBody>
          <a:bodyPr/>
          <a:lstStyle/>
          <a:p>
            <a:fld id="{56A7D0B9-1DC9-4B7B-8FC2-E9EAC452A907}" type="slidenum">
              <a:rPr lang="en-GB" smtClean="0"/>
              <a:t>‹#›</a:t>
            </a:fld>
            <a:endParaRPr lang="en-GB"/>
          </a:p>
        </p:txBody>
      </p:sp>
    </p:spTree>
    <p:extLst>
      <p:ext uri="{BB962C8B-B14F-4D97-AF65-F5344CB8AC3E}">
        <p14:creationId xmlns:p14="http://schemas.microsoft.com/office/powerpoint/2010/main" val="3294088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72A5B-2F1C-4B18-A6CC-96746312958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5501247-A914-4516-A109-807BD85D92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72B10F7-1894-4B23-A8D7-09B48FCE6A4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31FA825-D74D-4498-9178-FF7C383DDB03}"/>
              </a:ext>
            </a:extLst>
          </p:cNvPr>
          <p:cNvSpPr>
            <a:spLocks noGrp="1"/>
          </p:cNvSpPr>
          <p:nvPr>
            <p:ph type="dt" sz="half" idx="10"/>
          </p:nvPr>
        </p:nvSpPr>
        <p:spPr/>
        <p:txBody>
          <a:bodyPr/>
          <a:lstStyle/>
          <a:p>
            <a:fld id="{C3661EF6-9404-47A9-97F1-7F3CE406DEBE}" type="datetimeFigureOut">
              <a:rPr lang="en-GB" smtClean="0"/>
              <a:t>31/07/2026</a:t>
            </a:fld>
            <a:endParaRPr lang="en-GB"/>
          </a:p>
        </p:txBody>
      </p:sp>
      <p:sp>
        <p:nvSpPr>
          <p:cNvPr id="6" name="Footer Placeholder 5">
            <a:extLst>
              <a:ext uri="{FF2B5EF4-FFF2-40B4-BE49-F238E27FC236}">
                <a16:creationId xmlns:a16="http://schemas.microsoft.com/office/drawing/2014/main" id="{DCD03475-55BC-42B9-AA43-1F6B4B8F207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521BF21-FA47-435D-901E-D6512C69BA37}"/>
              </a:ext>
            </a:extLst>
          </p:cNvPr>
          <p:cNvSpPr>
            <a:spLocks noGrp="1"/>
          </p:cNvSpPr>
          <p:nvPr>
            <p:ph type="sldNum" sz="quarter" idx="12"/>
          </p:nvPr>
        </p:nvSpPr>
        <p:spPr/>
        <p:txBody>
          <a:bodyPr/>
          <a:lstStyle/>
          <a:p>
            <a:fld id="{56A7D0B9-1DC9-4B7B-8FC2-E9EAC452A907}" type="slidenum">
              <a:rPr lang="en-GB" smtClean="0"/>
              <a:t>‹#›</a:t>
            </a:fld>
            <a:endParaRPr lang="en-GB"/>
          </a:p>
        </p:txBody>
      </p:sp>
    </p:spTree>
    <p:extLst>
      <p:ext uri="{BB962C8B-B14F-4D97-AF65-F5344CB8AC3E}">
        <p14:creationId xmlns:p14="http://schemas.microsoft.com/office/powerpoint/2010/main" val="8843321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02F96-9D58-4670-BAD5-F3583739344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D13C166-9AB5-43F5-94C6-E0EB646503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5BD4DEE-624D-4963-87AA-BBE5095966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BD1E5F9-8591-4204-92DB-66F3F116639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2138B5A-88C3-4CEB-AFA4-2C6F79553AD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66D1A7F-01B6-4937-B5D9-DBF3AA566659}"/>
              </a:ext>
            </a:extLst>
          </p:cNvPr>
          <p:cNvSpPr>
            <a:spLocks noGrp="1"/>
          </p:cNvSpPr>
          <p:nvPr>
            <p:ph type="dt" sz="half" idx="10"/>
          </p:nvPr>
        </p:nvSpPr>
        <p:spPr/>
        <p:txBody>
          <a:bodyPr/>
          <a:lstStyle/>
          <a:p>
            <a:fld id="{C3661EF6-9404-47A9-97F1-7F3CE406DEBE}" type="datetimeFigureOut">
              <a:rPr lang="en-GB" smtClean="0"/>
              <a:t>31/07/2026</a:t>
            </a:fld>
            <a:endParaRPr lang="en-GB"/>
          </a:p>
        </p:txBody>
      </p:sp>
      <p:sp>
        <p:nvSpPr>
          <p:cNvPr id="8" name="Footer Placeholder 7">
            <a:extLst>
              <a:ext uri="{FF2B5EF4-FFF2-40B4-BE49-F238E27FC236}">
                <a16:creationId xmlns:a16="http://schemas.microsoft.com/office/drawing/2014/main" id="{468A12DD-B0BF-4EA0-BC51-C701167EF44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7EE2ABA-7833-4DAF-9401-754A09F78A1E}"/>
              </a:ext>
            </a:extLst>
          </p:cNvPr>
          <p:cNvSpPr>
            <a:spLocks noGrp="1"/>
          </p:cNvSpPr>
          <p:nvPr>
            <p:ph type="sldNum" sz="quarter" idx="12"/>
          </p:nvPr>
        </p:nvSpPr>
        <p:spPr/>
        <p:txBody>
          <a:bodyPr/>
          <a:lstStyle/>
          <a:p>
            <a:fld id="{56A7D0B9-1DC9-4B7B-8FC2-E9EAC452A907}" type="slidenum">
              <a:rPr lang="en-GB" smtClean="0"/>
              <a:t>‹#›</a:t>
            </a:fld>
            <a:endParaRPr lang="en-GB"/>
          </a:p>
        </p:txBody>
      </p:sp>
    </p:spTree>
    <p:extLst>
      <p:ext uri="{BB962C8B-B14F-4D97-AF65-F5344CB8AC3E}">
        <p14:creationId xmlns:p14="http://schemas.microsoft.com/office/powerpoint/2010/main" val="736147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8B804-A4E7-4EAE-9E5A-2230D4AC3B9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E6F2817-E69E-4B7A-842D-8C716557DB5F}"/>
              </a:ext>
            </a:extLst>
          </p:cNvPr>
          <p:cNvSpPr>
            <a:spLocks noGrp="1"/>
          </p:cNvSpPr>
          <p:nvPr>
            <p:ph type="dt" sz="half" idx="10"/>
          </p:nvPr>
        </p:nvSpPr>
        <p:spPr/>
        <p:txBody>
          <a:bodyPr/>
          <a:lstStyle/>
          <a:p>
            <a:fld id="{C3661EF6-9404-47A9-97F1-7F3CE406DEBE}" type="datetimeFigureOut">
              <a:rPr lang="en-GB" smtClean="0"/>
              <a:t>31/07/2026</a:t>
            </a:fld>
            <a:endParaRPr lang="en-GB"/>
          </a:p>
        </p:txBody>
      </p:sp>
      <p:sp>
        <p:nvSpPr>
          <p:cNvPr id="4" name="Footer Placeholder 3">
            <a:extLst>
              <a:ext uri="{FF2B5EF4-FFF2-40B4-BE49-F238E27FC236}">
                <a16:creationId xmlns:a16="http://schemas.microsoft.com/office/drawing/2014/main" id="{F23DE267-FCA1-4585-A1F2-9953D8C0B10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65D7E12-62BE-4AED-8017-DFD2A1258331}"/>
              </a:ext>
            </a:extLst>
          </p:cNvPr>
          <p:cNvSpPr>
            <a:spLocks noGrp="1"/>
          </p:cNvSpPr>
          <p:nvPr>
            <p:ph type="sldNum" sz="quarter" idx="12"/>
          </p:nvPr>
        </p:nvSpPr>
        <p:spPr/>
        <p:txBody>
          <a:bodyPr/>
          <a:lstStyle/>
          <a:p>
            <a:fld id="{56A7D0B9-1DC9-4B7B-8FC2-E9EAC452A907}" type="slidenum">
              <a:rPr lang="en-GB" smtClean="0"/>
              <a:t>‹#›</a:t>
            </a:fld>
            <a:endParaRPr lang="en-GB"/>
          </a:p>
        </p:txBody>
      </p:sp>
    </p:spTree>
    <p:extLst>
      <p:ext uri="{BB962C8B-B14F-4D97-AF65-F5344CB8AC3E}">
        <p14:creationId xmlns:p14="http://schemas.microsoft.com/office/powerpoint/2010/main" val="3302669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57DB42A-2CD3-4A47-B8B2-C986CCF40672}"/>
              </a:ext>
            </a:extLst>
          </p:cNvPr>
          <p:cNvSpPr>
            <a:spLocks noGrp="1"/>
          </p:cNvSpPr>
          <p:nvPr>
            <p:ph type="dt" sz="half" idx="10"/>
          </p:nvPr>
        </p:nvSpPr>
        <p:spPr/>
        <p:txBody>
          <a:bodyPr/>
          <a:lstStyle/>
          <a:p>
            <a:fld id="{C3661EF6-9404-47A9-97F1-7F3CE406DEBE}" type="datetimeFigureOut">
              <a:rPr lang="en-GB" smtClean="0"/>
              <a:t>31/07/2026</a:t>
            </a:fld>
            <a:endParaRPr lang="en-GB"/>
          </a:p>
        </p:txBody>
      </p:sp>
      <p:sp>
        <p:nvSpPr>
          <p:cNvPr id="3" name="Footer Placeholder 2">
            <a:extLst>
              <a:ext uri="{FF2B5EF4-FFF2-40B4-BE49-F238E27FC236}">
                <a16:creationId xmlns:a16="http://schemas.microsoft.com/office/drawing/2014/main" id="{B4CBB0D5-47F4-48BC-9A41-50E70D9720C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885669F-9616-4776-B9D1-21BCDDB03226}"/>
              </a:ext>
            </a:extLst>
          </p:cNvPr>
          <p:cNvSpPr>
            <a:spLocks noGrp="1"/>
          </p:cNvSpPr>
          <p:nvPr>
            <p:ph type="sldNum" sz="quarter" idx="12"/>
          </p:nvPr>
        </p:nvSpPr>
        <p:spPr/>
        <p:txBody>
          <a:bodyPr/>
          <a:lstStyle/>
          <a:p>
            <a:fld id="{56A7D0B9-1DC9-4B7B-8FC2-E9EAC452A907}" type="slidenum">
              <a:rPr lang="en-GB" smtClean="0"/>
              <a:t>‹#›</a:t>
            </a:fld>
            <a:endParaRPr lang="en-GB"/>
          </a:p>
        </p:txBody>
      </p:sp>
    </p:spTree>
    <p:extLst>
      <p:ext uri="{BB962C8B-B14F-4D97-AF65-F5344CB8AC3E}">
        <p14:creationId xmlns:p14="http://schemas.microsoft.com/office/powerpoint/2010/main" val="31027901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35D0B-135C-4F16-837F-63702391090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44977FD-60D3-4865-8EAB-041D8D2C7A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66557B7-A1CC-4530-B15E-A20E9086E7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A5A4D4-2C42-4289-93DB-D065060B1810}"/>
              </a:ext>
            </a:extLst>
          </p:cNvPr>
          <p:cNvSpPr>
            <a:spLocks noGrp="1"/>
          </p:cNvSpPr>
          <p:nvPr>
            <p:ph type="dt" sz="half" idx="10"/>
          </p:nvPr>
        </p:nvSpPr>
        <p:spPr/>
        <p:txBody>
          <a:bodyPr/>
          <a:lstStyle/>
          <a:p>
            <a:fld id="{C3661EF6-9404-47A9-97F1-7F3CE406DEBE}" type="datetimeFigureOut">
              <a:rPr lang="en-GB" smtClean="0"/>
              <a:t>31/07/2026</a:t>
            </a:fld>
            <a:endParaRPr lang="en-GB"/>
          </a:p>
        </p:txBody>
      </p:sp>
      <p:sp>
        <p:nvSpPr>
          <p:cNvPr id="6" name="Footer Placeholder 5">
            <a:extLst>
              <a:ext uri="{FF2B5EF4-FFF2-40B4-BE49-F238E27FC236}">
                <a16:creationId xmlns:a16="http://schemas.microsoft.com/office/drawing/2014/main" id="{E9EE4C2E-A2E6-4E39-98B3-4555D671B7B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48E1F4E-3967-442D-9E85-11AEA60EFADD}"/>
              </a:ext>
            </a:extLst>
          </p:cNvPr>
          <p:cNvSpPr>
            <a:spLocks noGrp="1"/>
          </p:cNvSpPr>
          <p:nvPr>
            <p:ph type="sldNum" sz="quarter" idx="12"/>
          </p:nvPr>
        </p:nvSpPr>
        <p:spPr/>
        <p:txBody>
          <a:bodyPr/>
          <a:lstStyle/>
          <a:p>
            <a:fld id="{56A7D0B9-1DC9-4B7B-8FC2-E9EAC452A907}" type="slidenum">
              <a:rPr lang="en-GB" smtClean="0"/>
              <a:t>‹#›</a:t>
            </a:fld>
            <a:endParaRPr lang="en-GB"/>
          </a:p>
        </p:txBody>
      </p:sp>
    </p:spTree>
    <p:extLst>
      <p:ext uri="{BB962C8B-B14F-4D97-AF65-F5344CB8AC3E}">
        <p14:creationId xmlns:p14="http://schemas.microsoft.com/office/powerpoint/2010/main" val="1696322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6AB98-B741-40AD-8343-80C758A2551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3C1A4F0-C3E1-4E5B-97FE-6DCA3F78E4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2E75627-C433-4DD5-9A80-B28E28D435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3A4EE6-C30E-46DC-B269-028F50D17738}"/>
              </a:ext>
            </a:extLst>
          </p:cNvPr>
          <p:cNvSpPr>
            <a:spLocks noGrp="1"/>
          </p:cNvSpPr>
          <p:nvPr>
            <p:ph type="dt" sz="half" idx="10"/>
          </p:nvPr>
        </p:nvSpPr>
        <p:spPr/>
        <p:txBody>
          <a:bodyPr/>
          <a:lstStyle/>
          <a:p>
            <a:fld id="{C3661EF6-9404-47A9-97F1-7F3CE406DEBE}" type="datetimeFigureOut">
              <a:rPr lang="en-GB" smtClean="0"/>
              <a:t>31/07/2026</a:t>
            </a:fld>
            <a:endParaRPr lang="en-GB"/>
          </a:p>
        </p:txBody>
      </p:sp>
      <p:sp>
        <p:nvSpPr>
          <p:cNvPr id="6" name="Footer Placeholder 5">
            <a:extLst>
              <a:ext uri="{FF2B5EF4-FFF2-40B4-BE49-F238E27FC236}">
                <a16:creationId xmlns:a16="http://schemas.microsoft.com/office/drawing/2014/main" id="{0B78DD85-17D1-43FE-A8B6-B0610CBF6ED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3FDDE5F-4B5C-4B51-99C3-A326191CB70A}"/>
              </a:ext>
            </a:extLst>
          </p:cNvPr>
          <p:cNvSpPr>
            <a:spLocks noGrp="1"/>
          </p:cNvSpPr>
          <p:nvPr>
            <p:ph type="sldNum" sz="quarter" idx="12"/>
          </p:nvPr>
        </p:nvSpPr>
        <p:spPr/>
        <p:txBody>
          <a:bodyPr/>
          <a:lstStyle/>
          <a:p>
            <a:fld id="{56A7D0B9-1DC9-4B7B-8FC2-E9EAC452A907}" type="slidenum">
              <a:rPr lang="en-GB" smtClean="0"/>
              <a:t>‹#›</a:t>
            </a:fld>
            <a:endParaRPr lang="en-GB"/>
          </a:p>
        </p:txBody>
      </p:sp>
    </p:spTree>
    <p:extLst>
      <p:ext uri="{BB962C8B-B14F-4D97-AF65-F5344CB8AC3E}">
        <p14:creationId xmlns:p14="http://schemas.microsoft.com/office/powerpoint/2010/main" val="3818761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E7942-9DE0-4A24-87E7-F52C0246A29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DE8DD05-390F-40C6-9505-0307D581187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8BBB2AC-F20B-45D9-B2A4-2C31DD205B12}"/>
              </a:ext>
            </a:extLst>
          </p:cNvPr>
          <p:cNvSpPr>
            <a:spLocks noGrp="1"/>
          </p:cNvSpPr>
          <p:nvPr>
            <p:ph type="dt" sz="half" idx="10"/>
          </p:nvPr>
        </p:nvSpPr>
        <p:spPr/>
        <p:txBody>
          <a:bodyPr/>
          <a:lstStyle/>
          <a:p>
            <a:fld id="{C3661EF6-9404-47A9-97F1-7F3CE406DEBE}" type="datetimeFigureOut">
              <a:rPr lang="en-GB" smtClean="0"/>
              <a:t>31/07/2026</a:t>
            </a:fld>
            <a:endParaRPr lang="en-GB"/>
          </a:p>
        </p:txBody>
      </p:sp>
      <p:sp>
        <p:nvSpPr>
          <p:cNvPr id="5" name="Footer Placeholder 4">
            <a:extLst>
              <a:ext uri="{FF2B5EF4-FFF2-40B4-BE49-F238E27FC236}">
                <a16:creationId xmlns:a16="http://schemas.microsoft.com/office/drawing/2014/main" id="{427C8181-CB74-4B32-9165-718DCCE3356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5012644-4C1A-4BAE-AE49-9378A355155F}"/>
              </a:ext>
            </a:extLst>
          </p:cNvPr>
          <p:cNvSpPr>
            <a:spLocks noGrp="1"/>
          </p:cNvSpPr>
          <p:nvPr>
            <p:ph type="sldNum" sz="quarter" idx="12"/>
          </p:nvPr>
        </p:nvSpPr>
        <p:spPr/>
        <p:txBody>
          <a:bodyPr/>
          <a:lstStyle/>
          <a:p>
            <a:fld id="{56A7D0B9-1DC9-4B7B-8FC2-E9EAC452A907}" type="slidenum">
              <a:rPr lang="en-GB" smtClean="0"/>
              <a:t>‹#›</a:t>
            </a:fld>
            <a:endParaRPr lang="en-GB"/>
          </a:p>
        </p:txBody>
      </p:sp>
    </p:spTree>
    <p:extLst>
      <p:ext uri="{BB962C8B-B14F-4D97-AF65-F5344CB8AC3E}">
        <p14:creationId xmlns:p14="http://schemas.microsoft.com/office/powerpoint/2010/main" val="40833032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E223972-F314-4572-B075-C8EF8CBB566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4BCA36C-8289-4192-95A3-D519FF540D2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1772861-93B1-4FE1-AA3C-0EFD9C6076F6}"/>
              </a:ext>
            </a:extLst>
          </p:cNvPr>
          <p:cNvSpPr>
            <a:spLocks noGrp="1"/>
          </p:cNvSpPr>
          <p:nvPr>
            <p:ph type="dt" sz="half" idx="10"/>
          </p:nvPr>
        </p:nvSpPr>
        <p:spPr/>
        <p:txBody>
          <a:bodyPr/>
          <a:lstStyle/>
          <a:p>
            <a:fld id="{C3661EF6-9404-47A9-97F1-7F3CE406DEBE}" type="datetimeFigureOut">
              <a:rPr lang="en-GB" smtClean="0"/>
              <a:t>31/07/2026</a:t>
            </a:fld>
            <a:endParaRPr lang="en-GB"/>
          </a:p>
        </p:txBody>
      </p:sp>
      <p:sp>
        <p:nvSpPr>
          <p:cNvPr id="5" name="Footer Placeholder 4">
            <a:extLst>
              <a:ext uri="{FF2B5EF4-FFF2-40B4-BE49-F238E27FC236}">
                <a16:creationId xmlns:a16="http://schemas.microsoft.com/office/drawing/2014/main" id="{E0ABADDB-C3BF-4737-B638-0B44D6A6A8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6366D4A-9B5B-46D3-853C-2C6C5E73FC1E}"/>
              </a:ext>
            </a:extLst>
          </p:cNvPr>
          <p:cNvSpPr>
            <a:spLocks noGrp="1"/>
          </p:cNvSpPr>
          <p:nvPr>
            <p:ph type="sldNum" sz="quarter" idx="12"/>
          </p:nvPr>
        </p:nvSpPr>
        <p:spPr/>
        <p:txBody>
          <a:bodyPr/>
          <a:lstStyle/>
          <a:p>
            <a:fld id="{56A7D0B9-1DC9-4B7B-8FC2-E9EAC452A907}" type="slidenum">
              <a:rPr lang="en-GB" smtClean="0"/>
              <a:t>‹#›</a:t>
            </a:fld>
            <a:endParaRPr lang="en-GB"/>
          </a:p>
        </p:txBody>
      </p:sp>
    </p:spTree>
    <p:extLst>
      <p:ext uri="{BB962C8B-B14F-4D97-AF65-F5344CB8AC3E}">
        <p14:creationId xmlns:p14="http://schemas.microsoft.com/office/powerpoint/2010/main" val="12434361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0"/>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BED7C819-2661-42DC-884B-A8325D59C2BC}" type="datetimeFigureOut">
              <a:rPr lang="en-GB" smtClean="0">
                <a:solidFill>
                  <a:prstClr val="black">
                    <a:tint val="75000"/>
                  </a:prstClr>
                </a:solidFill>
              </a:rPr>
              <a:pPr/>
              <a:t>31/07/2026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4C0B4A2F-871F-4911-B18F-079541CD74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841644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ED7C819-2661-42DC-884B-A8325D59C2BC}" type="datetimeFigureOut">
              <a:rPr lang="en-GB" smtClean="0">
                <a:solidFill>
                  <a:prstClr val="black">
                    <a:tint val="75000"/>
                  </a:prstClr>
                </a:solidFill>
              </a:rPr>
              <a:pPr/>
              <a:t>31/07/2026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4C0B4A2F-871F-4911-B18F-079541CD74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7196886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5"/>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D7C819-2661-42DC-884B-A8325D59C2BC}" type="datetimeFigureOut">
              <a:rPr lang="en-GB" smtClean="0">
                <a:solidFill>
                  <a:prstClr val="black">
                    <a:tint val="75000"/>
                  </a:prstClr>
                </a:solidFill>
              </a:rPr>
              <a:pPr/>
              <a:t>31/07/2026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4C0B4A2F-871F-4911-B18F-079541CD74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1145521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ED7C819-2661-42DC-884B-A8325D59C2BC}" type="datetimeFigureOut">
              <a:rPr lang="en-GB" smtClean="0">
                <a:solidFill>
                  <a:prstClr val="black">
                    <a:tint val="75000"/>
                  </a:prstClr>
                </a:solidFill>
              </a:rPr>
              <a:pPr/>
              <a:t>31/07/2026</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4C0B4A2F-871F-4911-B18F-079541CD74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49166369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BED7C819-2661-42DC-884B-A8325D59C2BC}" type="datetimeFigureOut">
              <a:rPr lang="en-GB" smtClean="0">
                <a:solidFill>
                  <a:prstClr val="black">
                    <a:tint val="75000"/>
                  </a:prstClr>
                </a:solidFill>
              </a:rPr>
              <a:pPr/>
              <a:t>31/07/2026</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4C0B4A2F-871F-4911-B18F-079541CD74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56131559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ED7C819-2661-42DC-884B-A8325D59C2BC}" type="datetimeFigureOut">
              <a:rPr lang="en-GB" smtClean="0">
                <a:solidFill>
                  <a:prstClr val="black">
                    <a:tint val="75000"/>
                  </a:prstClr>
                </a:solidFill>
              </a:rPr>
              <a:pPr/>
              <a:t>31/07/2026</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4C0B4A2F-871F-4911-B18F-079541CD74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1437790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D7C819-2661-42DC-884B-A8325D59C2BC}" type="datetimeFigureOut">
              <a:rPr lang="en-GB" smtClean="0">
                <a:solidFill>
                  <a:prstClr val="black">
                    <a:tint val="75000"/>
                  </a:prstClr>
                </a:solidFill>
              </a:rPr>
              <a:pPr/>
              <a:t>31/07/2026</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4C0B4A2F-871F-4911-B18F-079541CD74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3515260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ED7C819-2661-42DC-884B-A8325D59C2BC}" type="datetimeFigureOut">
              <a:rPr lang="en-GB" smtClean="0">
                <a:solidFill>
                  <a:prstClr val="black">
                    <a:tint val="75000"/>
                  </a:prstClr>
                </a:solidFill>
              </a:rPr>
              <a:pPr/>
              <a:t>31/07/2026</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4C0B4A2F-871F-4911-B18F-079541CD74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45755338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ED7C819-2661-42DC-884B-A8325D59C2BC}" type="datetimeFigureOut">
              <a:rPr lang="en-GB" smtClean="0">
                <a:solidFill>
                  <a:prstClr val="black">
                    <a:tint val="75000"/>
                  </a:prstClr>
                </a:solidFill>
              </a:rPr>
              <a:pPr/>
              <a:t>31/07/2026</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4C0B4A2F-871F-4911-B18F-079541CD74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9232277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ED7C819-2661-42DC-884B-A8325D59C2BC}" type="datetimeFigureOut">
              <a:rPr lang="en-GB" smtClean="0">
                <a:solidFill>
                  <a:prstClr val="black">
                    <a:tint val="75000"/>
                  </a:prstClr>
                </a:solidFill>
              </a:rPr>
              <a:pPr/>
              <a:t>31/07/2026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4C0B4A2F-871F-4911-B18F-079541CD74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8495354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3"/>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43"/>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ED7C819-2661-42DC-884B-A8325D59C2BC}" type="datetimeFigureOut">
              <a:rPr lang="en-GB" smtClean="0">
                <a:solidFill>
                  <a:prstClr val="black">
                    <a:tint val="75000"/>
                  </a:prstClr>
                </a:solidFill>
              </a:rPr>
              <a:pPr/>
              <a:t>31/07/2026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4C0B4A2F-871F-4911-B18F-079541CD74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6084083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1_Blank">
    <p:bg>
      <p:bgPr>
        <a:solidFill>
          <a:srgbClr val="72BCD3"/>
        </a:solidFill>
        <a:effectLst/>
      </p:bgPr>
    </p:bg>
    <p:spTree>
      <p:nvGrpSpPr>
        <p:cNvPr id="1" name=""/>
        <p:cNvGrpSpPr/>
        <p:nvPr/>
      </p:nvGrpSpPr>
      <p:grpSpPr>
        <a:xfrm>
          <a:off x="0" y="0"/>
          <a:ext cx="0" cy="0"/>
          <a:chOff x="0" y="0"/>
          <a:chExt cx="0" cy="0"/>
        </a:xfrm>
      </p:grpSpPr>
      <p:sp>
        <p:nvSpPr>
          <p:cNvPr id="640" name="Pie 639"/>
          <p:cNvSpPr/>
          <p:nvPr userDrawn="1"/>
        </p:nvSpPr>
        <p:spPr>
          <a:xfrm>
            <a:off x="-4567518" y="3432362"/>
            <a:ext cx="9135036" cy="6851277"/>
          </a:xfrm>
          <a:prstGeom prst="pie">
            <a:avLst>
              <a:gd name="adj1" fmla="val 16196227"/>
              <a:gd name="adj2" fmla="val 10467"/>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black"/>
              </a:solidFill>
            </a:endParaRP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1199" y="3189429"/>
            <a:ext cx="2551955" cy="3337955"/>
          </a:xfrm>
          <a:prstGeom prst="rect">
            <a:avLst/>
          </a:prstGeom>
        </p:spPr>
      </p:pic>
      <p:sp>
        <p:nvSpPr>
          <p:cNvPr id="4" name="Title 3"/>
          <p:cNvSpPr>
            <a:spLocks noGrp="1"/>
          </p:cNvSpPr>
          <p:nvPr>
            <p:ph type="title"/>
          </p:nvPr>
        </p:nvSpPr>
        <p:spPr>
          <a:xfrm>
            <a:off x="838200" y="365127"/>
            <a:ext cx="10515600" cy="1325563"/>
          </a:xfrm>
        </p:spPr>
        <p:txBody>
          <a:bodyPr/>
          <a:lstStyle/>
          <a:p>
            <a:r>
              <a:rPr lang="en-US"/>
              <a:t>Click to edit Master title style</a:t>
            </a:r>
          </a:p>
        </p:txBody>
      </p:sp>
      <p:sp>
        <p:nvSpPr>
          <p:cNvPr id="5" name="Content Placeholder 5"/>
          <p:cNvSpPr>
            <a:spLocks noGrp="1"/>
          </p:cNvSpPr>
          <p:nvPr>
            <p:ph sz="quarter" idx="10"/>
          </p:nvPr>
        </p:nvSpPr>
        <p:spPr>
          <a:xfrm>
            <a:off x="5486400" y="2092326"/>
            <a:ext cx="6231467" cy="44180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913054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303B140-240B-4B11-970E-D617603030C2}" type="datetimeFigureOut">
              <a:rPr lang="en-US" smtClean="0">
                <a:solidFill>
                  <a:prstClr val="black">
                    <a:tint val="75000"/>
                  </a:prstClr>
                </a:solidFill>
              </a:rPr>
              <a:pPr/>
              <a:t>7/31/2026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40B04E-6F37-408A-89FA-64C33C1016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236660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303B140-240B-4B11-970E-D617603030C2}" type="datetimeFigureOut">
              <a:rPr lang="en-US" smtClean="0">
                <a:solidFill>
                  <a:prstClr val="black">
                    <a:tint val="75000"/>
                  </a:prstClr>
                </a:solidFill>
              </a:rPr>
              <a:pPr/>
              <a:t>7/31/2026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40B04E-6F37-408A-89FA-64C33C1016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26004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303B140-240B-4B11-970E-D617603030C2}" type="datetimeFigureOut">
              <a:rPr lang="en-US" smtClean="0">
                <a:solidFill>
                  <a:prstClr val="black">
                    <a:tint val="75000"/>
                  </a:prstClr>
                </a:solidFill>
              </a:rPr>
              <a:pPr/>
              <a:t>7/31/2026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40B04E-6F37-408A-89FA-64C33C1016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50648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303B140-240B-4B11-970E-D617603030C2}" type="datetimeFigureOut">
              <a:rPr lang="en-US" smtClean="0">
                <a:solidFill>
                  <a:prstClr val="black">
                    <a:tint val="75000"/>
                  </a:prstClr>
                </a:solidFill>
              </a:rPr>
              <a:pPr/>
              <a:t>7/31/2026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940B04E-6F37-408A-89FA-64C33C1016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163497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303B140-240B-4B11-970E-D617603030C2}" type="datetimeFigureOut">
              <a:rPr lang="en-US" smtClean="0">
                <a:solidFill>
                  <a:prstClr val="black">
                    <a:tint val="75000"/>
                  </a:prstClr>
                </a:solidFill>
              </a:rPr>
              <a:pPr/>
              <a:t>7/31/2026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940B04E-6F37-408A-89FA-64C33C1016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58065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303B140-240B-4B11-970E-D617603030C2}" type="datetimeFigureOut">
              <a:rPr lang="en-US" smtClean="0">
                <a:solidFill>
                  <a:prstClr val="black">
                    <a:tint val="75000"/>
                  </a:prstClr>
                </a:solidFill>
              </a:rPr>
              <a:pPr/>
              <a:t>7/31/2026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940B04E-6F37-408A-89FA-64C33C1016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8894671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03B140-240B-4B11-970E-D617603030C2}" type="datetimeFigureOut">
              <a:rPr lang="en-US" smtClean="0">
                <a:solidFill>
                  <a:prstClr val="black">
                    <a:tint val="75000"/>
                  </a:prstClr>
                </a:solidFill>
              </a:rPr>
              <a:pPr/>
              <a:t>7/31/2026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940B04E-6F37-408A-89FA-64C33C1016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19629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303B140-240B-4B11-970E-D617603030C2}" type="datetimeFigureOut">
              <a:rPr lang="en-US" smtClean="0">
                <a:solidFill>
                  <a:prstClr val="black">
                    <a:tint val="75000"/>
                  </a:prstClr>
                </a:solidFill>
              </a:rPr>
              <a:pPr/>
              <a:t>7/31/2026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940B04E-6F37-408A-89FA-64C33C1016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411019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303B140-240B-4B11-970E-D617603030C2}" type="datetimeFigureOut">
              <a:rPr lang="en-US" smtClean="0">
                <a:solidFill>
                  <a:prstClr val="black">
                    <a:tint val="75000"/>
                  </a:prstClr>
                </a:solidFill>
              </a:rPr>
              <a:pPr/>
              <a:t>7/31/2026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940B04E-6F37-408A-89FA-64C33C1016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623654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303B140-240B-4B11-970E-D617603030C2}" type="datetimeFigureOut">
              <a:rPr lang="en-US" smtClean="0">
                <a:solidFill>
                  <a:prstClr val="black">
                    <a:tint val="75000"/>
                  </a:prstClr>
                </a:solidFill>
              </a:rPr>
              <a:pPr/>
              <a:t>7/31/2026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40B04E-6F37-408A-89FA-64C33C1016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089422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303B140-240B-4B11-970E-D617603030C2}" type="datetimeFigureOut">
              <a:rPr lang="en-US" smtClean="0">
                <a:solidFill>
                  <a:prstClr val="black">
                    <a:tint val="75000"/>
                  </a:prstClr>
                </a:solidFill>
              </a:rPr>
              <a:pPr/>
              <a:t>7/31/2026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940B04E-6F37-408A-89FA-64C33C1016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408995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0" y="1676400"/>
            <a:ext cx="12192000" cy="5181600"/>
          </a:xfrm>
          <a:prstGeom prst="rect">
            <a:avLst/>
          </a:prstGeom>
          <a:gradFill>
            <a:gsLst>
              <a:gs pos="5000">
                <a:schemeClr val="bg1"/>
              </a:gs>
              <a:gs pos="100000">
                <a:schemeClr val="bg1">
                  <a:lumMod val="8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TextBox 7"/>
          <p:cNvSpPr txBox="1"/>
          <p:nvPr userDrawn="1"/>
        </p:nvSpPr>
        <p:spPr>
          <a:xfrm>
            <a:off x="249381" y="329626"/>
            <a:ext cx="8128000" cy="584775"/>
          </a:xfrm>
          <a:prstGeom prst="rect">
            <a:avLst/>
          </a:prstGeom>
          <a:noFill/>
        </p:spPr>
        <p:txBody>
          <a:bodyPr wrap="square" rtlCol="0">
            <a:spAutoFit/>
          </a:bodyPr>
          <a:lstStyle/>
          <a:p>
            <a:r>
              <a:rPr lang="en-US" sz="3200" dirty="0">
                <a:solidFill>
                  <a:schemeClr val="bg1"/>
                </a:solidFill>
                <a:latin typeface="LeckerliOne" pitchFamily="50" charset="0"/>
                <a:ea typeface="Open Sans" panose="020B0606030504020204" pitchFamily="34" charset="0"/>
                <a:cs typeface="Open Sans" panose="020B0606030504020204" pitchFamily="34" charset="0"/>
              </a:rPr>
              <a:t>City Themed Tabs Template</a:t>
            </a:r>
          </a:p>
        </p:txBody>
      </p:sp>
      <p:sp>
        <p:nvSpPr>
          <p:cNvPr id="9" name="Round Same Side Corner Rectangle 8">
            <a:hlinkClick r:id="rId3" action="ppaction://hlinksldjump"/>
          </p:cNvPr>
          <p:cNvSpPr/>
          <p:nvPr userDrawn="1"/>
        </p:nvSpPr>
        <p:spPr>
          <a:xfrm>
            <a:off x="203200" y="1143000"/>
            <a:ext cx="2844800" cy="533400"/>
          </a:xfrm>
          <a:prstGeom prst="round2Same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Open Sans" panose="020B0606030504020204" pitchFamily="34" charset="0"/>
                <a:ea typeface="Open Sans" panose="020B0606030504020204" pitchFamily="34" charset="0"/>
                <a:cs typeface="Open Sans" panose="020B0606030504020204" pitchFamily="34" charset="0"/>
              </a:rPr>
              <a:t>Tab One</a:t>
            </a:r>
          </a:p>
        </p:txBody>
      </p:sp>
      <p:sp>
        <p:nvSpPr>
          <p:cNvPr id="10" name="Round Same Side Corner Rectangle 9">
            <a:hlinkClick r:id="rId3" action="ppaction://hlinksldjump"/>
          </p:cNvPr>
          <p:cNvSpPr/>
          <p:nvPr userDrawn="1"/>
        </p:nvSpPr>
        <p:spPr>
          <a:xfrm>
            <a:off x="3183467" y="1143000"/>
            <a:ext cx="2844800" cy="533400"/>
          </a:xfrm>
          <a:prstGeom prst="round2Same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Open Sans" panose="020B0606030504020204" pitchFamily="34" charset="0"/>
                <a:ea typeface="Open Sans" panose="020B0606030504020204" pitchFamily="34" charset="0"/>
                <a:cs typeface="Open Sans" panose="020B0606030504020204" pitchFamily="34" charset="0"/>
              </a:rPr>
              <a:t>Tab Two</a:t>
            </a:r>
          </a:p>
        </p:txBody>
      </p:sp>
      <p:sp>
        <p:nvSpPr>
          <p:cNvPr id="11" name="Round Same Side Corner Rectangle 10">
            <a:hlinkClick r:id="rId4" action="ppaction://hlinksldjump"/>
          </p:cNvPr>
          <p:cNvSpPr/>
          <p:nvPr userDrawn="1"/>
        </p:nvSpPr>
        <p:spPr>
          <a:xfrm>
            <a:off x="6163733" y="1143000"/>
            <a:ext cx="2844800" cy="533400"/>
          </a:xfrm>
          <a:prstGeom prst="round2Same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Open Sans" panose="020B0606030504020204" pitchFamily="34" charset="0"/>
                <a:ea typeface="Open Sans" panose="020B0606030504020204" pitchFamily="34" charset="0"/>
                <a:cs typeface="Open Sans" panose="020B0606030504020204" pitchFamily="34" charset="0"/>
              </a:rPr>
              <a:t>Tab Three</a:t>
            </a:r>
          </a:p>
        </p:txBody>
      </p:sp>
      <p:sp>
        <p:nvSpPr>
          <p:cNvPr id="12" name="Round Same Side Corner Rectangle 11">
            <a:hlinkClick r:id="rId3" action="ppaction://hlinksldjump"/>
          </p:cNvPr>
          <p:cNvSpPr/>
          <p:nvPr userDrawn="1"/>
        </p:nvSpPr>
        <p:spPr>
          <a:xfrm>
            <a:off x="9144000" y="1143000"/>
            <a:ext cx="2844800" cy="533400"/>
          </a:xfrm>
          <a:prstGeom prst="round2Same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Open Sans" panose="020B0606030504020204" pitchFamily="34" charset="0"/>
                <a:ea typeface="Open Sans" panose="020B0606030504020204" pitchFamily="34" charset="0"/>
                <a:cs typeface="Open Sans" panose="020B0606030504020204" pitchFamily="34" charset="0"/>
              </a:rPr>
              <a:t>Tab Four</a:t>
            </a:r>
          </a:p>
        </p:txBody>
      </p:sp>
    </p:spTree>
    <p:custDataLst>
      <p:tags r:id="rId1"/>
    </p:custDataLst>
    <p:extLst>
      <p:ext uri="{BB962C8B-B14F-4D97-AF65-F5344CB8AC3E}">
        <p14:creationId xmlns:p14="http://schemas.microsoft.com/office/powerpoint/2010/main" val="18329244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A86EDE5-F3D7-42B0-907B-3480FC4611C3}" type="datetimeFigureOut">
              <a:rPr lang="en-US" smtClean="0"/>
              <a:t>7/31/2026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959D73-CA51-487C-8343-034E2A9C4F74}" type="slidenum">
              <a:rPr lang="en-US" smtClean="0"/>
              <a:t>‹#›</a:t>
            </a:fld>
            <a:endParaRPr lang="en-US"/>
          </a:p>
        </p:txBody>
      </p:sp>
    </p:spTree>
    <p:extLst>
      <p:ext uri="{BB962C8B-B14F-4D97-AF65-F5344CB8AC3E}">
        <p14:creationId xmlns:p14="http://schemas.microsoft.com/office/powerpoint/2010/main" val="403785099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86EDE5-F3D7-42B0-907B-3480FC4611C3}" type="datetimeFigureOut">
              <a:rPr lang="en-US" smtClean="0"/>
              <a:t>7/31/2026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959D73-CA51-487C-8343-034E2A9C4F74}" type="slidenum">
              <a:rPr lang="en-US" smtClean="0"/>
              <a:t>‹#›</a:t>
            </a:fld>
            <a:endParaRPr lang="en-US"/>
          </a:p>
        </p:txBody>
      </p:sp>
    </p:spTree>
    <p:extLst>
      <p:ext uri="{BB962C8B-B14F-4D97-AF65-F5344CB8AC3E}">
        <p14:creationId xmlns:p14="http://schemas.microsoft.com/office/powerpoint/2010/main" val="390940633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A86EDE5-F3D7-42B0-907B-3480FC4611C3}" type="datetimeFigureOut">
              <a:rPr lang="en-US" smtClean="0"/>
              <a:t>7/31/2026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959D73-CA51-487C-8343-034E2A9C4F74}" type="slidenum">
              <a:rPr lang="en-US" smtClean="0"/>
              <a:t>‹#›</a:t>
            </a:fld>
            <a:endParaRPr lang="en-US"/>
          </a:p>
        </p:txBody>
      </p:sp>
    </p:spTree>
    <p:extLst>
      <p:ext uri="{BB962C8B-B14F-4D97-AF65-F5344CB8AC3E}">
        <p14:creationId xmlns:p14="http://schemas.microsoft.com/office/powerpoint/2010/main" val="12158872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A86EDE5-F3D7-42B0-907B-3480FC4611C3}" type="datetimeFigureOut">
              <a:rPr lang="en-US" smtClean="0"/>
              <a:t>7/31/2026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959D73-CA51-487C-8343-034E2A9C4F74}" type="slidenum">
              <a:rPr lang="en-US" smtClean="0"/>
              <a:t>‹#›</a:t>
            </a:fld>
            <a:endParaRPr lang="en-US"/>
          </a:p>
        </p:txBody>
      </p:sp>
    </p:spTree>
    <p:extLst>
      <p:ext uri="{BB962C8B-B14F-4D97-AF65-F5344CB8AC3E}">
        <p14:creationId xmlns:p14="http://schemas.microsoft.com/office/powerpoint/2010/main" val="14799776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A86EDE5-F3D7-42B0-907B-3480FC4611C3}" type="datetimeFigureOut">
              <a:rPr lang="en-US" smtClean="0"/>
              <a:t>7/31/2026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959D73-CA51-487C-8343-034E2A9C4F74}" type="slidenum">
              <a:rPr lang="en-US" smtClean="0"/>
              <a:t>‹#›</a:t>
            </a:fld>
            <a:endParaRPr lang="en-US"/>
          </a:p>
        </p:txBody>
      </p:sp>
    </p:spTree>
    <p:extLst>
      <p:ext uri="{BB962C8B-B14F-4D97-AF65-F5344CB8AC3E}">
        <p14:creationId xmlns:p14="http://schemas.microsoft.com/office/powerpoint/2010/main" val="203853819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86EDE5-F3D7-42B0-907B-3480FC4611C3}" type="datetimeFigureOut">
              <a:rPr lang="en-US" smtClean="0"/>
              <a:t>7/31/2026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959D73-CA51-487C-8343-034E2A9C4F74}" type="slidenum">
              <a:rPr lang="en-US" smtClean="0"/>
              <a:t>‹#›</a:t>
            </a:fld>
            <a:endParaRPr lang="en-US"/>
          </a:p>
        </p:txBody>
      </p:sp>
    </p:spTree>
    <p:extLst>
      <p:ext uri="{BB962C8B-B14F-4D97-AF65-F5344CB8AC3E}">
        <p14:creationId xmlns:p14="http://schemas.microsoft.com/office/powerpoint/2010/main" val="2305223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A86EDE5-F3D7-42B0-907B-3480FC4611C3}" type="datetimeFigureOut">
              <a:rPr lang="en-US" smtClean="0"/>
              <a:t>7/31/2026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959D73-CA51-487C-8343-034E2A9C4F74}" type="slidenum">
              <a:rPr lang="en-US" smtClean="0"/>
              <a:t>‹#›</a:t>
            </a:fld>
            <a:endParaRPr lang="en-US"/>
          </a:p>
        </p:txBody>
      </p:sp>
    </p:spTree>
    <p:extLst>
      <p:ext uri="{BB962C8B-B14F-4D97-AF65-F5344CB8AC3E}">
        <p14:creationId xmlns:p14="http://schemas.microsoft.com/office/powerpoint/2010/main" val="218767416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A86EDE5-F3D7-42B0-907B-3480FC4611C3}" type="datetimeFigureOut">
              <a:rPr lang="en-US" smtClean="0"/>
              <a:t>7/31/2026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959D73-CA51-487C-8343-034E2A9C4F74}" type="slidenum">
              <a:rPr lang="en-US" smtClean="0"/>
              <a:t>‹#›</a:t>
            </a:fld>
            <a:endParaRPr lang="en-US"/>
          </a:p>
        </p:txBody>
      </p:sp>
    </p:spTree>
    <p:extLst>
      <p:ext uri="{BB962C8B-B14F-4D97-AF65-F5344CB8AC3E}">
        <p14:creationId xmlns:p14="http://schemas.microsoft.com/office/powerpoint/2010/main" val="331469923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A86EDE5-F3D7-42B0-907B-3480FC4611C3}" type="datetimeFigureOut">
              <a:rPr lang="en-US" smtClean="0"/>
              <a:t>7/31/2026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959D73-CA51-487C-8343-034E2A9C4F74}" type="slidenum">
              <a:rPr lang="en-US" smtClean="0"/>
              <a:t>‹#›</a:t>
            </a:fld>
            <a:endParaRPr lang="en-US"/>
          </a:p>
        </p:txBody>
      </p:sp>
    </p:spTree>
    <p:extLst>
      <p:ext uri="{BB962C8B-B14F-4D97-AF65-F5344CB8AC3E}">
        <p14:creationId xmlns:p14="http://schemas.microsoft.com/office/powerpoint/2010/main" val="396162505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A86EDE5-F3D7-42B0-907B-3480FC4611C3}" type="datetimeFigureOut">
              <a:rPr lang="en-US" smtClean="0"/>
              <a:t>7/31/2026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959D73-CA51-487C-8343-034E2A9C4F74}" type="slidenum">
              <a:rPr lang="en-US" smtClean="0"/>
              <a:t>‹#›</a:t>
            </a:fld>
            <a:endParaRPr lang="en-US"/>
          </a:p>
        </p:txBody>
      </p:sp>
    </p:spTree>
    <p:extLst>
      <p:ext uri="{BB962C8B-B14F-4D97-AF65-F5344CB8AC3E}">
        <p14:creationId xmlns:p14="http://schemas.microsoft.com/office/powerpoint/2010/main" val="277608822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D4166-8747-4DEF-8E48-B0742E0CE02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1EE8B01-F354-4FC8-88FF-CB8D20F23F9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3719B87-FBE0-404F-B347-0740A0F3CD8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963202D-66A5-448E-B9E4-48B24AE3E6D0}"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31/07/2026</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8AA0A67B-DDC2-4EC8-A670-528B1140EEA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0DE5F939-3AA8-4648-A1ED-21CC2968B98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FF8C04-7BB5-4BDF-BDC5-11BC0FC29456}"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416777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61293-6155-4590-BA0B-576DFADA25C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77F0E56-0B13-498B-A6BA-DD6DE20BA69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9E344B3-B5BD-48A3-98E6-F79593C5BD8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963202D-66A5-448E-B9E4-48B24AE3E6D0}"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31/07/2026</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188AFB7C-B086-4942-A54D-094E5B12AFA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CFF9DD17-CAEB-47C4-AF0B-64F1E34DAAC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FF8C04-7BB5-4BDF-BDC5-11BC0FC29456}"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230320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87671-9468-4D8D-AE66-E929B17F2C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E1C3956-E36B-4447-A955-D51E464A116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F109568-9D14-46BD-82B0-79CBF31C7B8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963202D-66A5-448E-B9E4-48B24AE3E6D0}"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31/07/2026</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D84D9B35-76F5-407E-8C49-DDA29C5AD0F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F4106A00-7426-4F82-8D95-BB805FD6275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FF8C04-7BB5-4BDF-BDC5-11BC0FC29456}"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908895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2BC56-E244-42EB-96F6-E165EED5BC4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644FC3F-1067-472F-AA34-38412C72BBA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3A36441-579B-4E05-A711-A84AA7B59BE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731ECB1-7407-481E-9074-61E7D44A024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963202D-66A5-448E-B9E4-48B24AE3E6D0}"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31/07/2026</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A305915E-8ADB-43C9-9DA8-154AD61DE6C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F84157CE-59D4-49C8-9B8B-1222491CE78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FF8C04-7BB5-4BDF-BDC5-11BC0FC29456}"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672365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C6643-B6AA-4EC1-985B-F46EC7ABD55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ADB17CC-55F4-4865-A10E-DD62154D0BB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492893F-FE49-493D-B2B1-30C9BC25C04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CFD59B4-E486-4C3E-853D-DE30BA5DB61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23F50D7-5E90-4836-8F82-AE29D029E2F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E23A143-3944-4CAB-A8F6-0735F6CF55F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963202D-66A5-448E-B9E4-48B24AE3E6D0}"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31/07/2026</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a:extLst>
              <a:ext uri="{FF2B5EF4-FFF2-40B4-BE49-F238E27FC236}">
                <a16:creationId xmlns:a16="http://schemas.microsoft.com/office/drawing/2014/main" id="{E2A6F96E-B0F0-463F-B766-540B8362FDC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a:extLst>
              <a:ext uri="{FF2B5EF4-FFF2-40B4-BE49-F238E27FC236}">
                <a16:creationId xmlns:a16="http://schemas.microsoft.com/office/drawing/2014/main" id="{6978A214-C58C-4700-BAF9-1F72854D6B4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FF8C04-7BB5-4BDF-BDC5-11BC0FC29456}"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723060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E5879-226F-47BD-ADDD-2800AB74A63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F089C9B-ED27-439D-B940-93F42C790BA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963202D-66A5-448E-B9E4-48B24AE3E6D0}"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31/07/2026</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55C4371E-BF98-4A49-B9B2-50BB4CF6636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4637FE91-435C-4ACA-9132-E8C1C645789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FF8C04-7BB5-4BDF-BDC5-11BC0FC29456}"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829184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08C025-D41A-404C-BE67-4A6E098C509A}"/>
              </a:ext>
            </a:extLst>
          </p:cNvPr>
          <p:cNvSpPr>
            <a:spLocks noGrp="1"/>
          </p:cNvSpPr>
          <p:nvPr>
            <p:ph type="dt" sz="half" idx="10"/>
            <p:custDataLst>
              <p:tags r:id="rId1"/>
            </p:custDataLst>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963202D-66A5-448E-B9E4-48B24AE3E6D0}"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31/07/2026</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FDFE7E2F-5E2E-4B7B-948C-8169658F447B}"/>
              </a:ext>
            </a:extLst>
          </p:cNvPr>
          <p:cNvSpPr>
            <a:spLocks noGrp="1"/>
          </p:cNvSpPr>
          <p:nvPr>
            <p:ph type="ftr" sz="quarter" idx="11"/>
            <p:custDataLst>
              <p:tags r:id="rId2"/>
            </p:custDataLst>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D38A22EC-F272-4290-9EA9-53659122071C}"/>
              </a:ext>
            </a:extLst>
          </p:cNvPr>
          <p:cNvSpPr>
            <a:spLocks noGrp="1"/>
          </p:cNvSpPr>
          <p:nvPr>
            <p:ph type="sldNum" sz="quarter" idx="12"/>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FF8C04-7BB5-4BDF-BDC5-11BC0FC29456}"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408503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586B1-5853-40A3-82EF-FFCF606115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7D1E827-8CC6-42D9-A053-8AF436A16C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63FF6B0-E14C-4CD0-8CF1-4C525E2130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26CD05-3CF3-4179-8A15-1BF854802D2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963202D-66A5-448E-B9E4-48B24AE3E6D0}"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31/07/2026</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D6FE3E3D-CDB4-4061-9305-09E2471FB9A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07A173BC-3840-4EB9-86D6-57755CC6DDB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FF8C04-7BB5-4BDF-BDC5-11BC0FC29456}"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547276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C3E8E-D72A-4437-A942-4278D85412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1E18654-78B1-423C-893E-DDF2A8DD5E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AFD2CD8-4FFD-43B4-8928-2D59C6B1AB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3720C0-34CF-4CFA-BEC4-F4F65BAAB13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963202D-66A5-448E-B9E4-48B24AE3E6D0}"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31/07/2026</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377786DD-5BAB-42E5-9F1D-77CF5EC141E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516EFF7D-9B64-4DBF-BAF7-35926BECBB0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FF8C04-7BB5-4BDF-BDC5-11BC0FC29456}"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185192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4DF35-90CF-4DA3-872E-C9B841AB7B2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B685EFA-1E6E-4581-AF82-57B45E48B04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25EACB2-27F9-4257-BAE9-0368438BD2F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963202D-66A5-448E-B9E4-48B24AE3E6D0}"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31/07/2026</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E3DC3E97-59B5-4D3E-A21B-3BE390CB110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83856EC8-E24C-4EBA-ADFF-0D943AE8470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FF8C04-7BB5-4BDF-BDC5-11BC0FC29456}"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164408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1885AA-7462-4262-AB6F-2E270D168A0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B059CC3-A0CA-4DBF-B1DA-AA68F45F823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831E324-6916-4259-B50C-C7977BB2EDA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963202D-66A5-448E-B9E4-48B24AE3E6D0}"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31/07/2026</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455FBCC1-E905-4F06-BF8C-262122AA81D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821197BD-2E9C-4401-A32F-E4044A14F4A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FF8C04-7BB5-4BDF-BDC5-11BC0FC29456}"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97481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tags" Target="../tags/tag2.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17" Type="http://schemas.openxmlformats.org/officeDocument/2006/relationships/tags" Target="../tags/tag6.xml"/><Relationship Id="rId2" Type="http://schemas.openxmlformats.org/officeDocument/2006/relationships/slideLayout" Target="../slideLayouts/slideLayout47.xml"/><Relationship Id="rId16" Type="http://schemas.openxmlformats.org/officeDocument/2006/relationships/tags" Target="../tags/tag5.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tags" Target="../tags/tag4.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tags" Target="../tags/tag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DB87B4-2965-4D11-838C-5DF008DE13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7ED2078-A4F1-4F56-A189-98D13FDD867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86B7C38-1AC2-468C-BEB9-37D7077322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661EF6-9404-47A9-97F1-7F3CE406DEBE}" type="datetimeFigureOut">
              <a:rPr lang="en-GB" smtClean="0"/>
              <a:t>31/07/2026</a:t>
            </a:fld>
            <a:endParaRPr lang="en-GB"/>
          </a:p>
        </p:txBody>
      </p:sp>
      <p:sp>
        <p:nvSpPr>
          <p:cNvPr id="5" name="Footer Placeholder 4">
            <a:extLst>
              <a:ext uri="{FF2B5EF4-FFF2-40B4-BE49-F238E27FC236}">
                <a16:creationId xmlns:a16="http://schemas.microsoft.com/office/drawing/2014/main" id="{6FCAFF5D-963E-451E-B09D-730F71EDC6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BF82EABD-F748-4AA7-8AA0-729507136DC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A7D0B9-1DC9-4B7B-8FC2-E9EAC452A907}" type="slidenum">
              <a:rPr lang="en-GB" smtClean="0"/>
              <a:t>‹#›</a:t>
            </a:fld>
            <a:endParaRPr lang="en-GB"/>
          </a:p>
        </p:txBody>
      </p:sp>
    </p:spTree>
    <p:extLst>
      <p:ext uri="{BB962C8B-B14F-4D97-AF65-F5344CB8AC3E}">
        <p14:creationId xmlns:p14="http://schemas.microsoft.com/office/powerpoint/2010/main" val="16557404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5"/>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55"/>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D7C819-2661-42DC-884B-A8325D59C2BC}" type="datetimeFigureOut">
              <a:rPr lang="en-GB" smtClean="0">
                <a:solidFill>
                  <a:prstClr val="black">
                    <a:tint val="75000"/>
                  </a:prstClr>
                </a:solidFill>
              </a:rPr>
              <a:pPr/>
              <a:t>31/07/2026</a:t>
            </a:fld>
            <a:endParaRPr lang="en-GB">
              <a:solidFill>
                <a:prstClr val="black">
                  <a:tint val="75000"/>
                </a:prstClr>
              </a:solidFill>
            </a:endParaRPr>
          </a:p>
        </p:txBody>
      </p:sp>
      <p:sp>
        <p:nvSpPr>
          <p:cNvPr id="5" name="Footer Placeholder 4"/>
          <p:cNvSpPr>
            <a:spLocks noGrp="1"/>
          </p:cNvSpPr>
          <p:nvPr>
            <p:ph type="ftr" sz="quarter" idx="3"/>
          </p:nvPr>
        </p:nvSpPr>
        <p:spPr>
          <a:xfrm>
            <a:off x="4165600" y="6356355"/>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8737600" y="6356355"/>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0B4A2F-871F-4911-B18F-079541CD74A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441796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03B140-240B-4B11-970E-D617603030C2}" type="datetimeFigureOut">
              <a:rPr lang="en-US" smtClean="0">
                <a:solidFill>
                  <a:prstClr val="black">
                    <a:tint val="75000"/>
                  </a:prstClr>
                </a:solidFill>
              </a:rPr>
              <a:pPr/>
              <a:t>7/31/2026</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40B04E-6F37-408A-89FA-64C33C1016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7805892"/>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defTabSz="914400" rtl="0" eaLnBrk="1" latinLnBrk="0" hangingPunct="1">
        <a:spcBef>
          <a:spcPct val="0"/>
        </a:spcBef>
        <a:buNone/>
        <a:defRPr sz="3200" kern="1200">
          <a:solidFill>
            <a:schemeClr val="tx1"/>
          </a:solidFill>
          <a:latin typeface="Franklin Gothic Medium Cond"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86EDE5-F3D7-42B0-907B-3480FC4611C3}" type="datetimeFigureOut">
              <a:rPr lang="en-US" smtClean="0"/>
              <a:t>7/31/2026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959D73-CA51-487C-8343-034E2A9C4F74}" type="slidenum">
              <a:rPr lang="en-US" smtClean="0"/>
              <a:t>‹#›</a:t>
            </a:fld>
            <a:endParaRPr lang="en-US"/>
          </a:p>
        </p:txBody>
      </p:sp>
    </p:spTree>
    <p:extLst>
      <p:ext uri="{BB962C8B-B14F-4D97-AF65-F5344CB8AC3E}">
        <p14:creationId xmlns:p14="http://schemas.microsoft.com/office/powerpoint/2010/main" val="2137299432"/>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DEB496-A2D3-460D-8C8A-616DB80AF5E1}"/>
              </a:ext>
            </a:extLst>
          </p:cNvPr>
          <p:cNvSpPr>
            <a:spLocks noGrp="1"/>
          </p:cNvSpPr>
          <p:nvPr>
            <p:ph type="title"/>
            <p:custDataLst>
              <p:tags r:id="rId13"/>
            </p:custDataLst>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F884B9B-E70D-425F-9CEF-0586982EEDE5}"/>
              </a:ext>
            </a:extLst>
          </p:cNvPr>
          <p:cNvSpPr>
            <a:spLocks noGrp="1"/>
          </p:cNvSpPr>
          <p:nvPr>
            <p:ph type="body" idx="1"/>
            <p:custDataLst>
              <p:tags r:id="rId14"/>
            </p:custDataLst>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F1456D-EBED-4860-8A46-263C62C2537D}"/>
              </a:ext>
            </a:extLst>
          </p:cNvPr>
          <p:cNvSpPr>
            <a:spLocks noGrp="1"/>
          </p:cNvSpPr>
          <p:nvPr>
            <p:ph type="dt" sz="half" idx="2"/>
            <p:custDataLst>
              <p:tags r:id="rId15"/>
            </p:custDataLst>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963202D-66A5-448E-B9E4-48B24AE3E6D0}"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31/07/2026</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1109129C-DBCE-4C00-94F6-CD25E1D8E273}"/>
              </a:ext>
            </a:extLst>
          </p:cNvPr>
          <p:cNvSpPr>
            <a:spLocks noGrp="1"/>
          </p:cNvSpPr>
          <p:nvPr>
            <p:ph type="ftr" sz="quarter" idx="3"/>
            <p:custDataLst>
              <p:tags r:id="rId16"/>
            </p:custDataLst>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E15DBCBC-B4E5-408E-ADDE-75A74FA1705C}"/>
              </a:ext>
            </a:extLst>
          </p:cNvPr>
          <p:cNvSpPr>
            <a:spLocks noGrp="1"/>
          </p:cNvSpPr>
          <p:nvPr>
            <p:ph type="sldNum" sz="quarter" idx="4"/>
            <p:custDataLst>
              <p:tags r:id="rId17"/>
            </p:custDataLst>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43FF8C04-7BB5-4BDF-BDC5-11BC0FC29456}"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4880752"/>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emf"/><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5.xml"/><Relationship Id="rId1" Type="http://schemas.openxmlformats.org/officeDocument/2006/relationships/video" Target="https://www.youtube.com/embed/18zvlz5CxPE?feature=oembed" TargetMode="Externa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jpeg"/><Relationship Id="rId7"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2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gif"/><Relationship Id="rId9"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9.xml"/><Relationship Id="rId1" Type="http://schemas.openxmlformats.org/officeDocument/2006/relationships/video" Target="https://www.youtube.com/embed/g2ncrcyDMGY?feature=oembed" TargetMode="Externa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5.xml"/><Relationship Id="rId4" Type="http://schemas.openxmlformats.org/officeDocument/2006/relationships/image" Target="../media/image9.gif"/></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36.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36.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5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2.xml"/><Relationship Id="rId1" Type="http://schemas.openxmlformats.org/officeDocument/2006/relationships/tags" Target="../tags/tag10.xml"/><Relationship Id="rId5" Type="http://schemas.openxmlformats.org/officeDocument/2006/relationships/image" Target="../media/image25.wmf"/><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159357CD-E179-9A40-AEA0-339C57F385E5}"/>
              </a:ext>
            </a:extLst>
          </p:cNvPr>
          <p:cNvSpPr/>
          <p:nvPr/>
        </p:nvSpPr>
        <p:spPr>
          <a:xfrm>
            <a:off x="0" y="0"/>
            <a:ext cx="12191999" cy="6858000"/>
          </a:xfrm>
          <a:prstGeom prst="rect">
            <a:avLst/>
          </a:prstGeom>
          <a:solidFill>
            <a:srgbClr val="1026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CuadroTexto 4">
            <a:extLst>
              <a:ext uri="{FF2B5EF4-FFF2-40B4-BE49-F238E27FC236}">
                <a16:creationId xmlns:a16="http://schemas.microsoft.com/office/drawing/2014/main" id="{CC61CEDA-DC54-DB4A-AE6D-18024BF5ABEF}"/>
              </a:ext>
            </a:extLst>
          </p:cNvPr>
          <p:cNvSpPr txBox="1"/>
          <p:nvPr/>
        </p:nvSpPr>
        <p:spPr>
          <a:xfrm>
            <a:off x="475987" y="1110188"/>
            <a:ext cx="5538767"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4800" b="1" kern="1000" dirty="0">
                <a:solidFill>
                  <a:srgbClr val="6BA539"/>
                </a:solidFill>
                <a:latin typeface="Coco Gothic" panose="02000503020000020003" pitchFamily="2" charset="0"/>
              </a:rPr>
              <a:t>Best Practice Interview Training</a:t>
            </a:r>
            <a:endParaRPr kumimoji="0" lang="en-GB" sz="4400" b="1" i="0" u="none" strike="noStrike" kern="1000" cap="none" spc="0" normalizeH="0" baseline="0" noProof="0" dirty="0">
              <a:ln>
                <a:noFill/>
              </a:ln>
              <a:solidFill>
                <a:srgbClr val="6BA539"/>
              </a:solidFill>
              <a:effectLst/>
              <a:uLnTx/>
              <a:uFillTx/>
              <a:latin typeface="Coco Gothic" panose="02000503020000020003" pitchFamily="2" charset="0"/>
              <a:ea typeface="+mn-ea"/>
              <a:cs typeface="+mn-cs"/>
            </a:endParaRPr>
          </a:p>
        </p:txBody>
      </p:sp>
      <p:sp>
        <p:nvSpPr>
          <p:cNvPr id="12" name="Rectángulo 11">
            <a:extLst>
              <a:ext uri="{FF2B5EF4-FFF2-40B4-BE49-F238E27FC236}">
                <a16:creationId xmlns:a16="http://schemas.microsoft.com/office/drawing/2014/main" id="{31413A12-C93B-3C44-82E2-598D7EA0C053}"/>
              </a:ext>
            </a:extLst>
          </p:cNvPr>
          <p:cNvSpPr/>
          <p:nvPr/>
        </p:nvSpPr>
        <p:spPr>
          <a:xfrm>
            <a:off x="564003" y="1411403"/>
            <a:ext cx="184731" cy="1015663"/>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6000" b="1" i="0" u="none" strike="noStrike" kern="1000" cap="none" spc="0" normalizeH="0" baseline="0" noProof="0" dirty="0">
              <a:ln>
                <a:noFill/>
              </a:ln>
              <a:solidFill>
                <a:srgbClr val="6BA539"/>
              </a:solidFill>
              <a:effectLst/>
              <a:uLnTx/>
              <a:uFillTx/>
              <a:latin typeface="Coco Gothic" panose="02000503020000020003" pitchFamily="2" charset="0"/>
              <a:ea typeface="+mn-ea"/>
              <a:cs typeface="+mn-cs"/>
            </a:endParaRPr>
          </a:p>
        </p:txBody>
      </p:sp>
      <p:pic>
        <p:nvPicPr>
          <p:cNvPr id="19" name="Imagen 18">
            <a:extLst>
              <a:ext uri="{FF2B5EF4-FFF2-40B4-BE49-F238E27FC236}">
                <a16:creationId xmlns:a16="http://schemas.microsoft.com/office/drawing/2014/main" id="{3E70D0ED-1587-5E44-B658-75DA6DAE0100}"/>
              </a:ext>
            </a:extLst>
          </p:cNvPr>
          <p:cNvPicPr>
            <a:picLocks noChangeAspect="1"/>
          </p:cNvPicPr>
          <p:nvPr/>
        </p:nvPicPr>
        <p:blipFill>
          <a:blip r:embed="rId3"/>
          <a:stretch>
            <a:fillRect/>
          </a:stretch>
        </p:blipFill>
        <p:spPr>
          <a:xfrm>
            <a:off x="5887232" y="203200"/>
            <a:ext cx="5956300" cy="6451600"/>
          </a:xfrm>
          <a:prstGeom prst="rect">
            <a:avLst/>
          </a:prstGeom>
        </p:spPr>
      </p:pic>
      <p:pic>
        <p:nvPicPr>
          <p:cNvPr id="20" name="Imagen 19">
            <a:extLst>
              <a:ext uri="{FF2B5EF4-FFF2-40B4-BE49-F238E27FC236}">
                <a16:creationId xmlns:a16="http://schemas.microsoft.com/office/drawing/2014/main" id="{3F17735B-1B8A-4142-8E72-233D6CA8D912}"/>
              </a:ext>
            </a:extLst>
          </p:cNvPr>
          <p:cNvPicPr>
            <a:picLocks noChangeAspect="1"/>
          </p:cNvPicPr>
          <p:nvPr/>
        </p:nvPicPr>
        <p:blipFill>
          <a:blip r:embed="rId4"/>
          <a:stretch>
            <a:fillRect/>
          </a:stretch>
        </p:blipFill>
        <p:spPr>
          <a:xfrm>
            <a:off x="475988" y="5335216"/>
            <a:ext cx="3127283" cy="809743"/>
          </a:xfrm>
          <a:prstGeom prst="rect">
            <a:avLst/>
          </a:prstGeom>
        </p:spPr>
      </p:pic>
      <p:pic>
        <p:nvPicPr>
          <p:cNvPr id="23" name="Imagen 22">
            <a:extLst>
              <a:ext uri="{FF2B5EF4-FFF2-40B4-BE49-F238E27FC236}">
                <a16:creationId xmlns:a16="http://schemas.microsoft.com/office/drawing/2014/main" id="{8D08E21A-D238-CE4A-B72C-38543E4022A9}"/>
              </a:ext>
            </a:extLst>
          </p:cNvPr>
          <p:cNvPicPr>
            <a:picLocks noChangeAspect="1"/>
          </p:cNvPicPr>
          <p:nvPr/>
        </p:nvPicPr>
        <p:blipFill>
          <a:blip r:embed="rId5"/>
          <a:stretch>
            <a:fillRect/>
          </a:stretch>
        </p:blipFill>
        <p:spPr>
          <a:xfrm>
            <a:off x="6520707" y="601248"/>
            <a:ext cx="5322825" cy="5655501"/>
          </a:xfrm>
          <a:prstGeom prst="rect">
            <a:avLst/>
          </a:prstGeom>
        </p:spPr>
      </p:pic>
      <p:sp>
        <p:nvSpPr>
          <p:cNvPr id="8" name="CuadroTexto 4">
            <a:extLst>
              <a:ext uri="{FF2B5EF4-FFF2-40B4-BE49-F238E27FC236}">
                <a16:creationId xmlns:a16="http://schemas.microsoft.com/office/drawing/2014/main" id="{549F419F-BF2D-49C3-8D28-74D43EF6E6C3}"/>
              </a:ext>
            </a:extLst>
          </p:cNvPr>
          <p:cNvSpPr txBox="1"/>
          <p:nvPr/>
        </p:nvSpPr>
        <p:spPr>
          <a:xfrm>
            <a:off x="475987" y="2719453"/>
            <a:ext cx="5062778"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000" cap="none" spc="0" normalizeH="0" baseline="0" noProof="0" dirty="0">
              <a:ln>
                <a:noFill/>
              </a:ln>
              <a:solidFill>
                <a:srgbClr val="FFFF00"/>
              </a:solidFill>
              <a:effectLst/>
              <a:uLnTx/>
              <a:uFillTx/>
              <a:latin typeface="Coco Gothic" panose="02000503020000020003"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kern="1000" dirty="0">
                <a:solidFill>
                  <a:srgbClr val="FFFF00"/>
                </a:solidFill>
                <a:latin typeface="Coco Gothic" panose="02000503020000020003" pitchFamily="2" charset="0"/>
              </a:rPr>
              <a:t>Empowering Confident, Inclusive and Effective Interviewing at Thalia</a:t>
            </a:r>
            <a:endParaRPr kumimoji="0" lang="en-GB" sz="2800" b="0" i="0" u="none" strike="noStrike" kern="1000" cap="none" spc="0" normalizeH="0" baseline="0" noProof="0" dirty="0">
              <a:ln>
                <a:noFill/>
              </a:ln>
              <a:solidFill>
                <a:srgbClr val="FFFF00"/>
              </a:solidFill>
              <a:effectLst/>
              <a:uLnTx/>
              <a:uFillTx/>
              <a:latin typeface="Coco Gothic" panose="02000503020000020003" pitchFamily="2" charset="0"/>
              <a:ea typeface="+mn-ea"/>
              <a:cs typeface="+mn-cs"/>
            </a:endParaRPr>
          </a:p>
        </p:txBody>
      </p:sp>
    </p:spTree>
    <p:extLst>
      <p:ext uri="{BB962C8B-B14F-4D97-AF65-F5344CB8AC3E}">
        <p14:creationId xmlns:p14="http://schemas.microsoft.com/office/powerpoint/2010/main" val="32627345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6BA539"/>
        </a:solidFill>
        <a:effectLst/>
      </p:bgPr>
    </p:bg>
    <p:spTree>
      <p:nvGrpSpPr>
        <p:cNvPr id="1" name=""/>
        <p:cNvGrpSpPr/>
        <p:nvPr/>
      </p:nvGrpSpPr>
      <p:grpSpPr>
        <a:xfrm>
          <a:off x="0" y="0"/>
          <a:ext cx="0" cy="0"/>
          <a:chOff x="0" y="0"/>
          <a:chExt cx="0" cy="0"/>
        </a:xfrm>
      </p:grpSpPr>
      <p:pic>
        <p:nvPicPr>
          <p:cNvPr id="5" name="Imagen 7">
            <a:extLst>
              <a:ext uri="{FF2B5EF4-FFF2-40B4-BE49-F238E27FC236}">
                <a16:creationId xmlns:a16="http://schemas.microsoft.com/office/drawing/2014/main" id="{E57CDAD8-85C6-C345-A920-8A3966F1ED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95437" y="6093101"/>
            <a:ext cx="1840865" cy="476250"/>
          </a:xfrm>
          <a:prstGeom prst="rect">
            <a:avLst/>
          </a:prstGeom>
        </p:spPr>
      </p:pic>
      <p:sp>
        <p:nvSpPr>
          <p:cNvPr id="6" name="CuadroTexto 3">
            <a:extLst>
              <a:ext uri="{FF2B5EF4-FFF2-40B4-BE49-F238E27FC236}">
                <a16:creationId xmlns:a16="http://schemas.microsoft.com/office/drawing/2014/main" id="{C50EE12C-831C-4EEE-8411-AAB1EFC77494}"/>
              </a:ext>
            </a:extLst>
          </p:cNvPr>
          <p:cNvSpPr txBox="1"/>
          <p:nvPr/>
        </p:nvSpPr>
        <p:spPr>
          <a:xfrm>
            <a:off x="255698" y="115015"/>
            <a:ext cx="5574222" cy="584775"/>
          </a:xfrm>
          <a:prstGeom prst="rect">
            <a:avLst/>
          </a:prstGeom>
          <a:noFill/>
        </p:spPr>
        <p:txBody>
          <a:bodyPr wrap="square" rtlCol="0">
            <a:spAutoFit/>
          </a:bodyPr>
          <a:lstStyle/>
          <a:p>
            <a:pPr>
              <a:defRPr/>
            </a:pPr>
            <a:r>
              <a:rPr lang="es-ES" sz="3200" b="1" kern="1000" dirty="0" err="1">
                <a:solidFill>
                  <a:schemeClr val="bg1"/>
                </a:solidFill>
                <a:latin typeface="Coco Gothic" panose="02000503020000020003" pitchFamily="2" charset="0"/>
              </a:rPr>
              <a:t>Session</a:t>
            </a:r>
            <a:r>
              <a:rPr lang="es-ES" sz="3200" b="1" kern="1000" dirty="0">
                <a:solidFill>
                  <a:schemeClr val="bg1"/>
                </a:solidFill>
                <a:latin typeface="Coco Gothic" panose="02000503020000020003" pitchFamily="2" charset="0"/>
              </a:rPr>
              <a:t> </a:t>
            </a:r>
            <a:r>
              <a:rPr lang="es-ES" sz="3200" b="1" kern="1000" dirty="0" err="1">
                <a:solidFill>
                  <a:schemeClr val="bg1"/>
                </a:solidFill>
                <a:latin typeface="Coco Gothic" panose="02000503020000020003" pitchFamily="2" charset="0"/>
              </a:rPr>
              <a:t>Topics</a:t>
            </a:r>
            <a:endParaRPr lang="es-ES" sz="3200" b="1" kern="1000" dirty="0">
              <a:solidFill>
                <a:schemeClr val="bg1"/>
              </a:solidFill>
              <a:latin typeface="Coco Gothic" panose="02000503020000020003" pitchFamily="2" charset="0"/>
            </a:endParaRPr>
          </a:p>
        </p:txBody>
      </p:sp>
      <p:sp>
        <p:nvSpPr>
          <p:cNvPr id="7" name="TextBox 6">
            <a:extLst>
              <a:ext uri="{FF2B5EF4-FFF2-40B4-BE49-F238E27FC236}">
                <a16:creationId xmlns:a16="http://schemas.microsoft.com/office/drawing/2014/main" id="{39DB44EB-5D3E-4000-B774-6F76B31E7B33}"/>
              </a:ext>
            </a:extLst>
          </p:cNvPr>
          <p:cNvSpPr txBox="1"/>
          <p:nvPr/>
        </p:nvSpPr>
        <p:spPr>
          <a:xfrm>
            <a:off x="338825" y="936010"/>
            <a:ext cx="5840302" cy="4985980"/>
          </a:xfrm>
          <a:prstGeom prst="rect">
            <a:avLst/>
          </a:prstGeom>
          <a:noFill/>
        </p:spPr>
        <p:txBody>
          <a:bodyPr wrap="square" rtlCol="0">
            <a:spAutoFit/>
          </a:bodyPr>
          <a:lstStyle/>
          <a:p>
            <a:pPr marL="342900" indent="-342900" algn="just">
              <a:lnSpc>
                <a:spcPct val="150000"/>
              </a:lnSpc>
              <a:buFont typeface="Arial" panose="020B0604020202020204" pitchFamily="34" charset="0"/>
              <a:buChar char="•"/>
            </a:pPr>
            <a:r>
              <a:rPr lang="en-GB" sz="2000" dirty="0">
                <a:solidFill>
                  <a:schemeClr val="bg1"/>
                </a:solidFill>
                <a:latin typeface="Arial" panose="020B0604020202020204" pitchFamily="34" charset="0"/>
                <a:cs typeface="Arial" panose="020B0604020202020204" pitchFamily="34" charset="0"/>
              </a:rPr>
              <a:t>Why this training</a:t>
            </a:r>
          </a:p>
          <a:p>
            <a:pPr marL="342900" indent="-342900" algn="just">
              <a:lnSpc>
                <a:spcPct val="150000"/>
              </a:lnSpc>
              <a:buFont typeface="Arial" panose="020B0604020202020204" pitchFamily="34" charset="0"/>
              <a:buChar char="•"/>
            </a:pPr>
            <a:r>
              <a:rPr lang="en-GB" sz="2000" dirty="0">
                <a:solidFill>
                  <a:schemeClr val="bg1"/>
                </a:solidFill>
                <a:latin typeface="Arial" panose="020B0604020202020204" pitchFamily="34" charset="0"/>
                <a:cs typeface="Arial" panose="020B0604020202020204" pitchFamily="34" charset="0"/>
              </a:rPr>
              <a:t>Purpose of an interview</a:t>
            </a:r>
          </a:p>
          <a:p>
            <a:pPr marL="342900" indent="-342900" algn="just">
              <a:lnSpc>
                <a:spcPct val="150000"/>
              </a:lnSpc>
              <a:buFont typeface="Arial" panose="020B0604020202020204" pitchFamily="34" charset="0"/>
              <a:buChar char="•"/>
            </a:pPr>
            <a:r>
              <a:rPr lang="en-GB" sz="2000" dirty="0">
                <a:solidFill>
                  <a:schemeClr val="bg1"/>
                </a:solidFill>
                <a:latin typeface="Arial" panose="020B0604020202020204" pitchFamily="34" charset="0"/>
                <a:cs typeface="Arial" panose="020B0604020202020204" pitchFamily="34" charset="0"/>
              </a:rPr>
              <a:t>Unconscious Bias</a:t>
            </a:r>
          </a:p>
          <a:p>
            <a:pPr marL="342900" indent="-342900" algn="just">
              <a:lnSpc>
                <a:spcPct val="150000"/>
              </a:lnSpc>
              <a:buFont typeface="Arial" panose="020B0604020202020204" pitchFamily="34" charset="0"/>
              <a:buChar char="•"/>
            </a:pPr>
            <a:r>
              <a:rPr lang="en-GB" sz="2000" dirty="0">
                <a:solidFill>
                  <a:schemeClr val="bg1"/>
                </a:solidFill>
                <a:latin typeface="Arial" panose="020B0604020202020204" pitchFamily="34" charset="0"/>
                <a:cs typeface="Arial" panose="020B0604020202020204" pitchFamily="34" charset="0"/>
              </a:rPr>
              <a:t>Thalia’s inclusion initiatives</a:t>
            </a:r>
          </a:p>
          <a:p>
            <a:pPr marL="342900" indent="-342900" algn="just">
              <a:lnSpc>
                <a:spcPct val="150000"/>
              </a:lnSpc>
              <a:buFont typeface="Arial" panose="020B0604020202020204" pitchFamily="34" charset="0"/>
              <a:buChar char="•"/>
            </a:pPr>
            <a:r>
              <a:rPr lang="en-GB" sz="2000" dirty="0">
                <a:solidFill>
                  <a:schemeClr val="bg1"/>
                </a:solidFill>
                <a:latin typeface="Arial" panose="020B0604020202020204" pitchFamily="34" charset="0"/>
                <a:cs typeface="Arial" panose="020B0604020202020204" pitchFamily="34" charset="0"/>
              </a:rPr>
              <a:t>9 protected characteristics</a:t>
            </a:r>
          </a:p>
          <a:p>
            <a:pPr marL="342900" indent="-342900" algn="just">
              <a:lnSpc>
                <a:spcPct val="150000"/>
              </a:lnSpc>
              <a:buFont typeface="Arial" panose="020B0604020202020204" pitchFamily="34" charset="0"/>
              <a:buChar char="•"/>
            </a:pPr>
            <a:r>
              <a:rPr lang="en-GB" sz="2000" dirty="0">
                <a:solidFill>
                  <a:schemeClr val="bg1"/>
                </a:solidFill>
                <a:latin typeface="Arial" panose="020B0604020202020204" pitchFamily="34" charset="0"/>
                <a:cs typeface="Arial" panose="020B0604020202020204" pitchFamily="34" charset="0"/>
              </a:rPr>
              <a:t>Reasonable adjustments</a:t>
            </a:r>
          </a:p>
          <a:p>
            <a:pPr marL="342900" indent="-342900" algn="just">
              <a:lnSpc>
                <a:spcPct val="150000"/>
              </a:lnSpc>
              <a:buFont typeface="Arial" panose="020B0604020202020204" pitchFamily="34" charset="0"/>
              <a:buChar char="•"/>
            </a:pPr>
            <a:r>
              <a:rPr lang="en-GB" sz="2000" dirty="0">
                <a:solidFill>
                  <a:schemeClr val="bg1"/>
                </a:solidFill>
                <a:latin typeface="Arial" panose="020B0604020202020204" pitchFamily="34" charset="0"/>
                <a:cs typeface="Arial" panose="020B0604020202020204" pitchFamily="34" charset="0"/>
              </a:rPr>
              <a:t>Effective questioning techniques</a:t>
            </a:r>
          </a:p>
          <a:p>
            <a:pPr marL="342900" indent="-342900" algn="just">
              <a:lnSpc>
                <a:spcPct val="150000"/>
              </a:lnSpc>
              <a:buFont typeface="Arial" panose="020B0604020202020204" pitchFamily="34" charset="0"/>
              <a:buChar char="•"/>
            </a:pPr>
            <a:r>
              <a:rPr lang="en-GB" sz="2000" dirty="0">
                <a:solidFill>
                  <a:schemeClr val="bg1"/>
                </a:solidFill>
                <a:latin typeface="Arial" panose="020B0604020202020204" pitchFamily="34" charset="0"/>
                <a:cs typeface="Arial" panose="020B0604020202020204" pitchFamily="34" charset="0"/>
              </a:rPr>
              <a:t>Body language and candidate experience</a:t>
            </a:r>
          </a:p>
          <a:p>
            <a:pPr marL="342900" indent="-342900" algn="just">
              <a:lnSpc>
                <a:spcPct val="150000"/>
              </a:lnSpc>
              <a:buFont typeface="Arial" panose="020B0604020202020204" pitchFamily="34" charset="0"/>
              <a:buChar char="•"/>
            </a:pPr>
            <a:r>
              <a:rPr lang="en-GB" sz="2000" dirty="0">
                <a:solidFill>
                  <a:schemeClr val="bg1"/>
                </a:solidFill>
                <a:latin typeface="Arial" panose="020B0604020202020204" pitchFamily="34" charset="0"/>
                <a:cs typeface="Arial" panose="020B0604020202020204" pitchFamily="34" charset="0"/>
              </a:rPr>
              <a:t>Interviewing planning and note taking</a:t>
            </a:r>
          </a:p>
          <a:p>
            <a:pPr marL="342900" indent="-342900" algn="just">
              <a:lnSpc>
                <a:spcPct val="150000"/>
              </a:lnSpc>
              <a:buFont typeface="Arial" panose="020B0604020202020204" pitchFamily="34" charset="0"/>
              <a:buChar char="•"/>
            </a:pPr>
            <a:r>
              <a:rPr lang="en-GB" sz="2000" dirty="0">
                <a:solidFill>
                  <a:schemeClr val="bg1"/>
                </a:solidFill>
                <a:latin typeface="Arial" panose="020B0604020202020204" pitchFamily="34" charset="0"/>
                <a:cs typeface="Arial" panose="020B0604020202020204" pitchFamily="34" charset="0"/>
              </a:rPr>
              <a:t>Mock Interviews: Hands on practice</a:t>
            </a:r>
          </a:p>
          <a:p>
            <a:endParaRPr lang="en-GB" dirty="0"/>
          </a:p>
        </p:txBody>
      </p:sp>
    </p:spTree>
    <p:extLst>
      <p:ext uri="{BB962C8B-B14F-4D97-AF65-F5344CB8AC3E}">
        <p14:creationId xmlns:p14="http://schemas.microsoft.com/office/powerpoint/2010/main" val="684517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Effect transition="in" filter="fade">
                                      <p:cBhvr>
                                        <p:cTn id="11" dur="500"/>
                                        <p:tgtEl>
                                          <p:spTgt spid="7">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Effect transition="in" filter="fade">
                                      <p:cBhvr>
                                        <p:cTn id="15" dur="500"/>
                                        <p:tgtEl>
                                          <p:spTgt spid="7">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Effect transition="in" filter="fade">
                                      <p:cBhvr>
                                        <p:cTn id="19" dur="500"/>
                                        <p:tgtEl>
                                          <p:spTgt spid="7">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animEffect transition="in" filter="fade">
                                      <p:cBhvr>
                                        <p:cTn id="23" dur="500"/>
                                        <p:tgtEl>
                                          <p:spTgt spid="7">
                                            <p:txEl>
                                              <p:pRg st="4" end="4"/>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animEffect transition="in" filter="fade">
                                      <p:cBhvr>
                                        <p:cTn id="27" dur="500"/>
                                        <p:tgtEl>
                                          <p:spTgt spid="7">
                                            <p:txEl>
                                              <p:pRg st="5" end="5"/>
                                            </p:tx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animEffect transition="in" filter="fade">
                                      <p:cBhvr>
                                        <p:cTn id="31" dur="500"/>
                                        <p:tgtEl>
                                          <p:spTgt spid="7">
                                            <p:txEl>
                                              <p:pRg st="6" end="6"/>
                                            </p:txEl>
                                          </p:spTgt>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7">
                                            <p:txEl>
                                              <p:pRg st="7" end="7"/>
                                            </p:txEl>
                                          </p:spTgt>
                                        </p:tgtEl>
                                        <p:attrNameLst>
                                          <p:attrName>style.visibility</p:attrName>
                                        </p:attrNameLst>
                                      </p:cBhvr>
                                      <p:to>
                                        <p:strVal val="visible"/>
                                      </p:to>
                                    </p:set>
                                    <p:animEffect transition="in" filter="fade">
                                      <p:cBhvr>
                                        <p:cTn id="35" dur="500"/>
                                        <p:tgtEl>
                                          <p:spTgt spid="7">
                                            <p:txEl>
                                              <p:pRg st="7" end="7"/>
                                            </p:txEl>
                                          </p:spTgt>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7">
                                            <p:txEl>
                                              <p:pRg st="8" end="8"/>
                                            </p:txEl>
                                          </p:spTgt>
                                        </p:tgtEl>
                                        <p:attrNameLst>
                                          <p:attrName>style.visibility</p:attrName>
                                        </p:attrNameLst>
                                      </p:cBhvr>
                                      <p:to>
                                        <p:strVal val="visible"/>
                                      </p:to>
                                    </p:set>
                                    <p:animEffect transition="in" filter="fade">
                                      <p:cBhvr>
                                        <p:cTn id="39" dur="500"/>
                                        <p:tgtEl>
                                          <p:spTgt spid="7">
                                            <p:txEl>
                                              <p:pRg st="8" end="8"/>
                                            </p:txEl>
                                          </p:spTgt>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7">
                                            <p:txEl>
                                              <p:pRg st="9" end="9"/>
                                            </p:txEl>
                                          </p:spTgt>
                                        </p:tgtEl>
                                        <p:attrNameLst>
                                          <p:attrName>style.visibility</p:attrName>
                                        </p:attrNameLst>
                                      </p:cBhvr>
                                      <p:to>
                                        <p:strVal val="visible"/>
                                      </p:to>
                                    </p:set>
                                    <p:animEffect transition="in" filter="fade">
                                      <p:cBhvr>
                                        <p:cTn id="43" dur="500"/>
                                        <p:tgtEl>
                                          <p:spTgt spid="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dvAuto="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949980" y="620688"/>
            <a:ext cx="6292043" cy="923330"/>
          </a:xfrm>
          <a:prstGeom prst="rect">
            <a:avLst/>
          </a:prstGeom>
          <a:noFill/>
        </p:spPr>
        <p:txBody>
          <a:bodyPr spcFirstLastPara="1" wrap="none" lIns="91440" tIns="45720" rIns="91440" bIns="45720" numCol="1">
            <a:prstTxWarp prst="textArchUp">
              <a:avLst/>
            </a:prstTxWarp>
            <a:spAutoFit/>
          </a:bodyPr>
          <a:lstStyle/>
          <a:p>
            <a:pPr algn="ctr"/>
            <a:r>
              <a:rPr lang="en-US" sz="5400" b="1" dirty="0">
                <a:ln w="10541" cmpd="sng">
                  <a:noFill/>
                  <a:prstDash val="solid"/>
                </a:ln>
                <a:solidFill>
                  <a:srgbClr val="6BA539"/>
                </a:solidFill>
                <a:latin typeface="Arial" panose="020B0604020202020204" pitchFamily="34" charset="0"/>
                <a:cs typeface="Arial" panose="020B0604020202020204" pitchFamily="34" charset="0"/>
              </a:rPr>
              <a:t>Why this training</a:t>
            </a:r>
          </a:p>
        </p:txBody>
      </p:sp>
      <p:pic>
        <p:nvPicPr>
          <p:cNvPr id="5" name="Picture 2" descr="Image result for gif question mark"/>
          <p:cNvPicPr>
            <a:picLocks noChangeAspect="1" noChangeArrowheads="1" noCrop="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036641" y="1049697"/>
            <a:ext cx="4118719" cy="5148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22612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8F598BC-8C9D-F4B4-89AE-FFBD77D4469E}"/>
              </a:ext>
            </a:extLst>
          </p:cNvPr>
          <p:cNvSpPr/>
          <p:nvPr/>
        </p:nvSpPr>
        <p:spPr>
          <a:xfrm>
            <a:off x="0" y="-423746"/>
            <a:ext cx="4840046" cy="8192655"/>
          </a:xfrm>
          <a:prstGeom prst="rect">
            <a:avLst/>
          </a:prstGeom>
          <a:solidFill>
            <a:srgbClr val="1D42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4400" dirty="0">
              <a:latin typeface="Arial" panose="020B0604020202020204" pitchFamily="34" charset="0"/>
              <a:cs typeface="Arial" panose="020B0604020202020204" pitchFamily="34" charset="0"/>
            </a:endParaRPr>
          </a:p>
          <a:p>
            <a:pPr algn="ctr"/>
            <a:r>
              <a:rPr lang="en-GB" sz="4400" dirty="0">
                <a:latin typeface="Arial" panose="020B0604020202020204" pitchFamily="34" charset="0"/>
                <a:cs typeface="Arial" panose="020B0604020202020204" pitchFamily="34" charset="0"/>
              </a:rPr>
              <a:t>Unconscious</a:t>
            </a:r>
          </a:p>
          <a:p>
            <a:pPr algn="ctr"/>
            <a:r>
              <a:rPr lang="en-GB" sz="4400" dirty="0">
                <a:latin typeface="Arial" panose="020B0604020202020204" pitchFamily="34" charset="0"/>
                <a:cs typeface="Arial" panose="020B0604020202020204" pitchFamily="34" charset="0"/>
              </a:rPr>
              <a:t> Bias</a:t>
            </a:r>
          </a:p>
        </p:txBody>
      </p:sp>
      <p:pic>
        <p:nvPicPr>
          <p:cNvPr id="2" name="Picture 1" descr="Text&#10;&#10;Description automatically generated with medium confidence">
            <a:extLst>
              <a:ext uri="{FF2B5EF4-FFF2-40B4-BE49-F238E27FC236}">
                <a16:creationId xmlns:a16="http://schemas.microsoft.com/office/drawing/2014/main" id="{5F5A1F27-7B04-F42B-A613-C1F76138D965}"/>
              </a:ext>
            </a:extLst>
          </p:cNvPr>
          <p:cNvPicPr>
            <a:picLocks/>
          </p:cNvPicPr>
          <p:nvPr/>
        </p:nvPicPr>
        <p:blipFill rotWithShape="1">
          <a:blip r:embed="rId3" cstate="print">
            <a:extLst>
              <a:ext uri="{28A0092B-C50C-407E-A947-70E740481C1C}">
                <a14:useLocalDpi xmlns:a14="http://schemas.microsoft.com/office/drawing/2010/main" val="0"/>
              </a:ext>
            </a:extLst>
          </a:blip>
          <a:srcRect l="18460" t="42241" r="1880" b="7327"/>
          <a:stretch/>
        </p:blipFill>
        <p:spPr bwMode="auto">
          <a:xfrm>
            <a:off x="5474832" y="1255984"/>
            <a:ext cx="6439664" cy="481727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183209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What does my headscarf mean to you? | Yassmin Abdel-Magied">
            <a:hlinkClick r:id="" action="ppaction://media"/>
            <a:extLst>
              <a:ext uri="{FF2B5EF4-FFF2-40B4-BE49-F238E27FC236}">
                <a16:creationId xmlns:a16="http://schemas.microsoft.com/office/drawing/2014/main" id="{F2AB93DE-7D49-5052-749D-1CDA8059D18B}"/>
              </a:ext>
            </a:extLst>
          </p:cNvPr>
          <p:cNvPicPr>
            <a:picLocks noRot="1" noChangeAspect="1"/>
          </p:cNvPicPr>
          <p:nvPr>
            <a:videoFile r:link="rId1"/>
          </p:nvPr>
        </p:nvPicPr>
        <p:blipFill>
          <a:blip r:embed="rId4"/>
          <a:stretch>
            <a:fillRect/>
          </a:stretch>
        </p:blipFill>
        <p:spPr>
          <a:xfrm>
            <a:off x="0" y="-15240"/>
            <a:ext cx="12192000" cy="6888480"/>
          </a:xfrm>
          <a:prstGeom prst="rect">
            <a:avLst/>
          </a:prstGeom>
        </p:spPr>
      </p:pic>
    </p:spTree>
    <p:extLst>
      <p:ext uri="{BB962C8B-B14F-4D97-AF65-F5344CB8AC3E}">
        <p14:creationId xmlns:p14="http://schemas.microsoft.com/office/powerpoint/2010/main" val="2278501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ext&#10;&#10;Description automatically generated with medium confidence">
            <a:extLst>
              <a:ext uri="{FF2B5EF4-FFF2-40B4-BE49-F238E27FC236}">
                <a16:creationId xmlns:a16="http://schemas.microsoft.com/office/drawing/2014/main" id="{8932CBEF-5CEA-039D-84B9-7EB52EB17DF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20650" y="108675"/>
            <a:ext cx="3869500" cy="2288940"/>
          </a:xfrm>
          <a:prstGeom prst="rect">
            <a:avLst/>
          </a:prstGeom>
          <a:solidFill>
            <a:srgbClr val="FFFFFF"/>
          </a:solidFill>
        </p:spPr>
      </p:pic>
      <p:pic>
        <p:nvPicPr>
          <p:cNvPr id="3" name="Picture 2">
            <a:extLst>
              <a:ext uri="{FF2B5EF4-FFF2-40B4-BE49-F238E27FC236}">
                <a16:creationId xmlns:a16="http://schemas.microsoft.com/office/drawing/2014/main" id="{D50FC3DC-7BF0-D87E-E1B7-18451BD824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48292" y="108675"/>
            <a:ext cx="2576903" cy="219513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8D59334-31F0-FC8A-118F-4581EECA508E}"/>
              </a:ext>
            </a:extLst>
          </p:cNvPr>
          <p:cNvPicPr>
            <a:picLocks noChangeAspect="1"/>
          </p:cNvPicPr>
          <p:nvPr/>
        </p:nvPicPr>
        <p:blipFill>
          <a:blip r:embed="rId5"/>
          <a:stretch>
            <a:fillRect/>
          </a:stretch>
        </p:blipFill>
        <p:spPr>
          <a:xfrm>
            <a:off x="768173" y="2651921"/>
            <a:ext cx="10821910" cy="1981477"/>
          </a:xfrm>
          <a:prstGeom prst="rect">
            <a:avLst/>
          </a:prstGeom>
        </p:spPr>
      </p:pic>
      <p:pic>
        <p:nvPicPr>
          <p:cNvPr id="7" name="Picture 6" descr="A drawing of a door and a yellow paint splash&#10;&#10;AI-generated content may be incorrect.">
            <a:extLst>
              <a:ext uri="{FF2B5EF4-FFF2-40B4-BE49-F238E27FC236}">
                <a16:creationId xmlns:a16="http://schemas.microsoft.com/office/drawing/2014/main" id="{9EF6B7E6-D080-7256-E972-F26A4C1FEC8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17081" y="108676"/>
            <a:ext cx="4554269" cy="2195137"/>
          </a:xfrm>
          <a:prstGeom prst="rect">
            <a:avLst/>
          </a:prstGeom>
        </p:spPr>
      </p:pic>
      <p:pic>
        <p:nvPicPr>
          <p:cNvPr id="9" name="Picture 8" descr="A close-up of a white background&#10;&#10;AI-generated content may be incorrect.">
            <a:extLst>
              <a:ext uri="{FF2B5EF4-FFF2-40B4-BE49-F238E27FC236}">
                <a16:creationId xmlns:a16="http://schemas.microsoft.com/office/drawing/2014/main" id="{B9117474-11F4-6D09-68E4-FADA69393D8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0649" y="4767848"/>
            <a:ext cx="3692873" cy="1981477"/>
          </a:xfrm>
          <a:prstGeom prst="rect">
            <a:avLst/>
          </a:prstGeom>
        </p:spPr>
      </p:pic>
      <p:pic>
        <p:nvPicPr>
          <p:cNvPr id="1028" name="Picture 4">
            <a:extLst>
              <a:ext uri="{FF2B5EF4-FFF2-40B4-BE49-F238E27FC236}">
                <a16:creationId xmlns:a16="http://schemas.microsoft.com/office/drawing/2014/main" id="{E6719EFA-AF29-2D09-08F2-F471E590031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90150" y="4767847"/>
            <a:ext cx="4001384" cy="198147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458175F2-E1E2-C93B-1CE4-F16175FE1BCB}"/>
              </a:ext>
            </a:extLst>
          </p:cNvPr>
          <p:cNvPicPr>
            <a:picLocks noChangeAspect="1"/>
          </p:cNvPicPr>
          <p:nvPr/>
        </p:nvPicPr>
        <p:blipFill>
          <a:blip r:embed="rId9"/>
          <a:stretch>
            <a:fillRect/>
          </a:stretch>
        </p:blipFill>
        <p:spPr>
          <a:xfrm>
            <a:off x="8378478" y="4767847"/>
            <a:ext cx="3413719" cy="1981475"/>
          </a:xfrm>
          <a:prstGeom prst="rect">
            <a:avLst/>
          </a:prstGeom>
        </p:spPr>
      </p:pic>
    </p:spTree>
    <p:extLst>
      <p:ext uri="{BB962C8B-B14F-4D97-AF65-F5344CB8AC3E}">
        <p14:creationId xmlns:p14="http://schemas.microsoft.com/office/powerpoint/2010/main" val="7956757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Disability Confident - Coca Cola">
            <a:hlinkClick r:id="" action="ppaction://media"/>
            <a:extLst>
              <a:ext uri="{FF2B5EF4-FFF2-40B4-BE49-F238E27FC236}">
                <a16:creationId xmlns:a16="http://schemas.microsoft.com/office/drawing/2014/main" id="{BAAE6BDD-DCC0-67B2-7164-5921D00B4201}"/>
              </a:ext>
            </a:extLst>
          </p:cNvPr>
          <p:cNvPicPr>
            <a:picLocks noRot="1" noChangeAspect="1"/>
          </p:cNvPicPr>
          <p:nvPr>
            <a:videoFile r:link="rId1"/>
          </p:nvPr>
        </p:nvPicPr>
        <p:blipFill>
          <a:blip r:embed="rId4"/>
          <a:stretch>
            <a:fillRect/>
          </a:stretch>
        </p:blipFill>
        <p:spPr>
          <a:xfrm>
            <a:off x="0" y="-15240"/>
            <a:ext cx="12192000" cy="6888480"/>
          </a:xfrm>
          <a:prstGeom prst="rect">
            <a:avLst/>
          </a:prstGeom>
        </p:spPr>
      </p:pic>
    </p:spTree>
    <p:extLst>
      <p:ext uri="{BB962C8B-B14F-4D97-AF65-F5344CB8AC3E}">
        <p14:creationId xmlns:p14="http://schemas.microsoft.com/office/powerpoint/2010/main" val="96629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6F050-9A6A-CCBC-83ED-A6A09BA87499}"/>
              </a:ext>
            </a:extLst>
          </p:cNvPr>
          <p:cNvSpPr>
            <a:spLocks noGrp="1"/>
          </p:cNvSpPr>
          <p:nvPr>
            <p:ph type="title"/>
          </p:nvPr>
        </p:nvSpPr>
        <p:spPr>
          <a:xfrm>
            <a:off x="-116698" y="48550"/>
            <a:ext cx="7871638" cy="1325563"/>
          </a:xfrm>
        </p:spPr>
        <p:txBody>
          <a:bodyPr>
            <a:noAutofit/>
          </a:bodyPr>
          <a:lstStyle/>
          <a:p>
            <a:r>
              <a:rPr lang="en-GB" sz="4400" b="1" dirty="0">
                <a:solidFill>
                  <a:srgbClr val="70AD47"/>
                </a:solidFill>
                <a:latin typeface="Arial" panose="020B0604020202020204" pitchFamily="34" charset="0"/>
                <a:cs typeface="Arial" panose="020B0604020202020204" pitchFamily="34" charset="0"/>
              </a:rPr>
              <a:t>Why Recruit Ex-Offenders? </a:t>
            </a:r>
            <a:endParaRPr lang="en-GB" sz="4400" dirty="0"/>
          </a:p>
        </p:txBody>
      </p:sp>
      <p:sp>
        <p:nvSpPr>
          <p:cNvPr id="3" name="Content Placeholder 2">
            <a:extLst>
              <a:ext uri="{FF2B5EF4-FFF2-40B4-BE49-F238E27FC236}">
                <a16:creationId xmlns:a16="http://schemas.microsoft.com/office/drawing/2014/main" id="{359261CC-FE49-7A6E-D4C4-3F318324DBD6}"/>
              </a:ext>
            </a:extLst>
          </p:cNvPr>
          <p:cNvSpPr>
            <a:spLocks noGrp="1"/>
          </p:cNvSpPr>
          <p:nvPr>
            <p:ph idx="1"/>
          </p:nvPr>
        </p:nvSpPr>
        <p:spPr>
          <a:xfrm>
            <a:off x="93142" y="1288947"/>
            <a:ext cx="9312115" cy="1220635"/>
          </a:xfrm>
        </p:spPr>
        <p:txBody>
          <a:bodyPr>
            <a:normAutofit/>
          </a:bodyPr>
          <a:lstStyle/>
          <a:p>
            <a:pPr marL="0" indent="0" algn="just">
              <a:buNone/>
            </a:pPr>
            <a:r>
              <a:rPr lang="en-GB" sz="1800" b="1" kern="100" dirty="0">
                <a:effectLst/>
                <a:latin typeface="Arial" panose="020B0604020202020204" pitchFamily="34" charset="0"/>
                <a:ea typeface="Calibri" panose="020F0502020204030204" pitchFamily="34" charset="0"/>
                <a:cs typeface="Times New Roman" panose="02020603050405020304" pitchFamily="18" charset="0"/>
              </a:rPr>
              <a:t>The Cost of Reoffending:</a:t>
            </a:r>
            <a:r>
              <a:rPr lang="en-GB" sz="1800" kern="100" dirty="0">
                <a:effectLst/>
                <a:latin typeface="Arial" panose="020B0604020202020204" pitchFamily="34" charset="0"/>
                <a:ea typeface="Calibri" panose="020F0502020204030204" pitchFamily="34" charset="0"/>
                <a:cs typeface="Times New Roman" panose="02020603050405020304" pitchFamily="18" charset="0"/>
              </a:rPr>
              <a:t> Reoffending costs the UK economy </a:t>
            </a:r>
            <a:r>
              <a:rPr lang="en-GB" sz="1800" b="1" u="sng" kern="100" dirty="0">
                <a:effectLst/>
                <a:latin typeface="Arial" panose="020B0604020202020204" pitchFamily="34" charset="0"/>
                <a:ea typeface="Calibri" panose="020F0502020204030204" pitchFamily="34" charset="0"/>
                <a:cs typeface="Times New Roman" panose="02020603050405020304" pitchFamily="18" charset="0"/>
              </a:rPr>
              <a:t>£18 billion</a:t>
            </a:r>
            <a:r>
              <a:rPr lang="en-GB" sz="1800" kern="100" dirty="0">
                <a:effectLst/>
                <a:latin typeface="Arial" panose="020B0604020202020204" pitchFamily="34" charset="0"/>
                <a:ea typeface="Calibri" panose="020F0502020204030204" pitchFamily="34" charset="0"/>
                <a:cs typeface="Times New Roman" panose="02020603050405020304" pitchFamily="18" charset="0"/>
              </a:rPr>
              <a:t> annually, reoffending rates are sitting at </a:t>
            </a:r>
            <a:r>
              <a:rPr lang="en-GB" sz="1800" dirty="0">
                <a:latin typeface="Arial" panose="020B0604020202020204" pitchFamily="34" charset="0"/>
                <a:cs typeface="Arial" panose="020B0604020202020204" pitchFamily="34" charset="0"/>
              </a:rPr>
              <a:t>39% within the first year of release and 75% within nine years </a:t>
            </a:r>
            <a:r>
              <a:rPr lang="en-GB" sz="1800" kern="100" dirty="0">
                <a:effectLst/>
                <a:latin typeface="Arial" panose="020B0604020202020204" pitchFamily="34" charset="0"/>
                <a:ea typeface="Calibri" panose="020F0502020204030204" pitchFamily="34" charset="0"/>
                <a:cs typeface="Times New Roman" panose="02020603050405020304" pitchFamily="18" charset="0"/>
              </a:rPr>
              <a:t>. Supporting individuals in finding stable work is one of the most effective ways to reduce this burden and create safer communities.</a:t>
            </a:r>
            <a:endParaRPr lang="en-GB" sz="1800" kern="100" dirty="0">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en-GB" sz="1800" b="1" kern="100" dirty="0">
              <a:effectLst/>
              <a:latin typeface="Arial" panose="020B0604020202020204" pitchFamily="34" charset="0"/>
              <a:ea typeface="Calibri" panose="020F0502020204030204" pitchFamily="34" charset="0"/>
              <a:cs typeface="Times New Roman" panose="02020603050405020304" pitchFamily="18" charset="0"/>
            </a:endParaRPr>
          </a:p>
          <a:p>
            <a:pPr>
              <a:lnSpc>
                <a:spcPct val="107000"/>
              </a:lnSpc>
              <a:spcAft>
                <a:spcPts val="800"/>
              </a:spcAft>
              <a:buSzPts val="1000"/>
              <a:tabLst>
                <a:tab pos="457200" algn="l"/>
              </a:tabLst>
            </a:pP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l">
              <a:spcBef>
                <a:spcPts val="750"/>
              </a:spcBef>
              <a:spcAft>
                <a:spcPts val="750"/>
              </a:spcAft>
              <a:buFont typeface="Arial" panose="020B0604020202020204" pitchFamily="34" charset="0"/>
              <a:buChar char="•"/>
            </a:pPr>
            <a:endParaRPr lang="en-GB" sz="1700" b="0" i="0" dirty="0">
              <a:effectLst/>
              <a:latin typeface="Arial" panose="020B0604020202020204" pitchFamily="34" charset="0"/>
              <a:cs typeface="Arial" panose="020B0604020202020204" pitchFamily="34" charset="0"/>
            </a:endParaRPr>
          </a:p>
          <a:p>
            <a:endParaRPr lang="en-GB" dirty="0"/>
          </a:p>
        </p:txBody>
      </p:sp>
      <p:pic>
        <p:nvPicPr>
          <p:cNvPr id="5" name="Picture 4" descr="A green logo with a leaf&#10;&#10;Description automatically generated">
            <a:extLst>
              <a:ext uri="{FF2B5EF4-FFF2-40B4-BE49-F238E27FC236}">
                <a16:creationId xmlns:a16="http://schemas.microsoft.com/office/drawing/2014/main" id="{B4B570D5-CBF9-3338-9637-8C5646928029}"/>
              </a:ext>
            </a:extLst>
          </p:cNvPr>
          <p:cNvPicPr>
            <a:picLocks noChangeAspect="1"/>
          </p:cNvPicPr>
          <p:nvPr/>
        </p:nvPicPr>
        <p:blipFill>
          <a:blip r:embed="rId3">
            <a:extLst>
              <a:ext uri="{28A0092B-C50C-407E-A947-70E740481C1C}">
                <a14:useLocalDpi xmlns:a14="http://schemas.microsoft.com/office/drawing/2010/main" val="0"/>
              </a:ext>
            </a:extLst>
          </a:blip>
          <a:srcRect r="4097"/>
          <a:stretch/>
        </p:blipFill>
        <p:spPr>
          <a:xfrm>
            <a:off x="10003972" y="5888788"/>
            <a:ext cx="2188028" cy="969212"/>
          </a:xfrm>
          <a:prstGeom prst="rect">
            <a:avLst/>
          </a:prstGeom>
        </p:spPr>
      </p:pic>
      <p:pic>
        <p:nvPicPr>
          <p:cNvPr id="4" name="Picture 3">
            <a:extLst>
              <a:ext uri="{FF2B5EF4-FFF2-40B4-BE49-F238E27FC236}">
                <a16:creationId xmlns:a16="http://schemas.microsoft.com/office/drawing/2014/main" id="{AC2607CD-6840-0C89-421D-ABC7C91077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15097" y="0"/>
            <a:ext cx="2576903" cy="219513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0642133-1CA9-EA60-D38C-5261302B34A9}"/>
              </a:ext>
            </a:extLst>
          </p:cNvPr>
          <p:cNvSpPr txBox="1"/>
          <p:nvPr/>
        </p:nvSpPr>
        <p:spPr>
          <a:xfrm>
            <a:off x="93142" y="2614510"/>
            <a:ext cx="11802371" cy="3665875"/>
          </a:xfrm>
          <a:prstGeom prst="rect">
            <a:avLst/>
          </a:prstGeom>
          <a:noFill/>
        </p:spPr>
        <p:txBody>
          <a:bodyPr wrap="square" rtlCol="0">
            <a:spAutoFit/>
          </a:bodyPr>
          <a:lstStyle/>
          <a:p>
            <a:pPr marL="0" indent="0" algn="just">
              <a:buNone/>
            </a:pPr>
            <a:r>
              <a:rPr lang="en-GB" sz="1800" b="1" kern="100" dirty="0">
                <a:effectLst/>
                <a:latin typeface="Arial" panose="020B0604020202020204" pitchFamily="34" charset="0"/>
                <a:ea typeface="Calibri" panose="020F0502020204030204" pitchFamily="34" charset="0"/>
                <a:cs typeface="Times New Roman" panose="02020603050405020304" pitchFamily="18" charset="0"/>
              </a:rPr>
              <a:t>Employment Changes Lives:</a:t>
            </a:r>
            <a:r>
              <a:rPr lang="en-GB" sz="1800" kern="100" dirty="0">
                <a:effectLst/>
                <a:latin typeface="Arial" panose="020B0604020202020204" pitchFamily="34" charset="0"/>
                <a:ea typeface="Calibri" panose="020F0502020204030204" pitchFamily="34" charset="0"/>
                <a:cs typeface="Times New Roman" panose="02020603050405020304" pitchFamily="18" charset="0"/>
              </a:rPr>
              <a:t> Studies show that securing a job significantly reduces the likelihood of reoffending. By providing work opportunities, we’re not only offering people a fresh start but helping them support their families, rebuild their lives, and contribute to society.</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en-GB" sz="1800" b="0" i="0" dirty="0">
              <a:effectLst/>
              <a:latin typeface="Arial" panose="020B0604020202020204" pitchFamily="34" charset="0"/>
              <a:cs typeface="Arial" panose="020B0604020202020204" pitchFamily="34" charset="0"/>
            </a:endParaRPr>
          </a:p>
          <a:p>
            <a:pPr marL="0" lvl="0" indent="0" algn="just">
              <a:lnSpc>
                <a:spcPct val="107000"/>
              </a:lnSpc>
              <a:spcAft>
                <a:spcPts val="800"/>
              </a:spcAft>
              <a:buSzPts val="1000"/>
              <a:buNone/>
              <a:tabLst>
                <a:tab pos="457200" algn="l"/>
              </a:tabLst>
            </a:pPr>
            <a:r>
              <a:rPr lang="en-GB" sz="1800" b="1" kern="100" dirty="0">
                <a:effectLst/>
                <a:latin typeface="Arial" panose="020B0604020202020204" pitchFamily="34" charset="0"/>
                <a:ea typeface="Calibri" panose="020F0502020204030204" pitchFamily="34" charset="0"/>
                <a:cs typeface="Times New Roman" panose="02020603050405020304" pitchFamily="18" charset="0"/>
              </a:rPr>
              <a:t>Proven Success:</a:t>
            </a:r>
            <a:r>
              <a:rPr lang="en-GB" sz="1800" kern="100" dirty="0">
                <a:effectLst/>
                <a:latin typeface="Arial" panose="020B0604020202020204" pitchFamily="34" charset="0"/>
                <a:ea typeface="Calibri" panose="020F0502020204030204" pitchFamily="34" charset="0"/>
                <a:cs typeface="Times New Roman" panose="02020603050405020304" pitchFamily="18" charset="0"/>
              </a:rPr>
              <a:t> Companies like </a:t>
            </a:r>
            <a:r>
              <a:rPr lang="en-GB" sz="1800" kern="100" dirty="0" err="1">
                <a:effectLst/>
                <a:latin typeface="Arial" panose="020B0604020202020204" pitchFamily="34" charset="0"/>
                <a:ea typeface="Calibri" panose="020F0502020204030204" pitchFamily="34" charset="0"/>
                <a:cs typeface="Times New Roman" panose="02020603050405020304" pitchFamily="18" charset="0"/>
              </a:rPr>
              <a:t>Timpsons</a:t>
            </a:r>
            <a:r>
              <a:rPr lang="en-GB" sz="1800" kern="100" dirty="0">
                <a:effectLst/>
                <a:latin typeface="Arial" panose="020B0604020202020204" pitchFamily="34" charset="0"/>
                <a:ea typeface="Calibri" panose="020F0502020204030204" pitchFamily="34" charset="0"/>
                <a:cs typeface="Times New Roman" panose="02020603050405020304" pitchFamily="18" charset="0"/>
              </a:rPr>
              <a:t>, Virgin Rail, Pret and DHL have seen remarkable results with similar initiatives, and we’re proud to follow in their footsteps.</a:t>
            </a:r>
          </a:p>
          <a:p>
            <a:pPr algn="just">
              <a:lnSpc>
                <a:spcPct val="107000"/>
              </a:lnSpc>
              <a:spcAft>
                <a:spcPts val="800"/>
              </a:spcAft>
              <a:buSzPts val="1000"/>
              <a:tabLst>
                <a:tab pos="457200" algn="l"/>
              </a:tabLst>
            </a:pPr>
            <a:r>
              <a:rPr lang="en-GB" sz="1800" b="0" i="0" dirty="0">
                <a:effectLst/>
                <a:latin typeface="Arial" panose="020B0604020202020204" pitchFamily="34" charset="0"/>
                <a:cs typeface="Arial" panose="020B0604020202020204" pitchFamily="34" charset="0"/>
              </a:rPr>
              <a:t>80% of employers of ex-offenders positively rate their reliability, motivation, attendance, and performance</a:t>
            </a:r>
          </a:p>
          <a:p>
            <a:pPr algn="just">
              <a:lnSpc>
                <a:spcPct val="107000"/>
              </a:lnSpc>
              <a:spcAft>
                <a:spcPts val="800"/>
              </a:spcAft>
              <a:buSzPts val="1000"/>
              <a:tabLst>
                <a:tab pos="457200" algn="l"/>
              </a:tabLst>
            </a:pPr>
            <a:endParaRPr lang="en-GB" dirty="0">
              <a:latin typeface="Arial" panose="020B0604020202020204" pitchFamily="34" charset="0"/>
              <a:cs typeface="Arial" panose="020B0604020202020204" pitchFamily="34" charset="0"/>
            </a:endParaRPr>
          </a:p>
          <a:p>
            <a:pPr algn="just">
              <a:lnSpc>
                <a:spcPct val="107000"/>
              </a:lnSpc>
              <a:spcAft>
                <a:spcPts val="800"/>
              </a:spcAft>
              <a:buSzPts val="1000"/>
              <a:tabLst>
                <a:tab pos="457200" algn="l"/>
              </a:tabLst>
            </a:pPr>
            <a:r>
              <a:rPr lang="en-GB" sz="1800" b="1" i="0" dirty="0">
                <a:effectLst/>
                <a:latin typeface="Arial" panose="020B0604020202020204" pitchFamily="34" charset="0"/>
                <a:cs typeface="Arial" panose="020B0604020202020204" pitchFamily="34" charset="0"/>
              </a:rPr>
              <a:t>Companies that Ban the Box</a:t>
            </a:r>
            <a:r>
              <a:rPr lang="en-GB" sz="1800" b="0" i="0" dirty="0">
                <a:effectLst/>
                <a:latin typeface="Arial" panose="020B0604020202020204" pitchFamily="34" charset="0"/>
                <a:cs typeface="Arial" panose="020B0604020202020204" pitchFamily="34" charset="0"/>
              </a:rPr>
              <a:t>: Amey, Asda, Costain, Kier, Lloyds, LNER, MK College, Serco, Sodexo, Thames Water, Urbaser, Veolia, Virgin Trains, Viridor, Wincanton</a:t>
            </a:r>
          </a:p>
          <a:p>
            <a:endParaRPr lang="en-GB" dirty="0"/>
          </a:p>
        </p:txBody>
      </p:sp>
    </p:spTree>
    <p:extLst>
      <p:ext uri="{BB962C8B-B14F-4D97-AF65-F5344CB8AC3E}">
        <p14:creationId xmlns:p14="http://schemas.microsoft.com/office/powerpoint/2010/main" val="8099810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B67783F-4460-A4D4-1B2C-80BC4278C3C4}"/>
              </a:ext>
            </a:extLst>
          </p:cNvPr>
          <p:cNvSpPr/>
          <p:nvPr/>
        </p:nvSpPr>
        <p:spPr>
          <a:xfrm>
            <a:off x="-1" y="0"/>
            <a:ext cx="4216401" cy="6858000"/>
          </a:xfrm>
          <a:prstGeom prst="rect">
            <a:avLst/>
          </a:prstGeom>
          <a:solidFill>
            <a:srgbClr val="1D42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4400" dirty="0">
              <a:latin typeface="Arial" panose="020B0604020202020204" pitchFamily="34" charset="0"/>
              <a:cs typeface="Arial" panose="020B0604020202020204" pitchFamily="34" charset="0"/>
            </a:endParaRPr>
          </a:p>
          <a:p>
            <a:pPr algn="ctr"/>
            <a:r>
              <a:rPr lang="en-GB" sz="4400" dirty="0">
                <a:latin typeface="Arial" panose="020B0604020202020204" pitchFamily="34" charset="0"/>
                <a:cs typeface="Arial" panose="020B0604020202020204" pitchFamily="34" charset="0"/>
              </a:rPr>
              <a:t>Test your knowledge</a:t>
            </a:r>
          </a:p>
        </p:txBody>
      </p:sp>
      <p:pic>
        <p:nvPicPr>
          <p:cNvPr id="1026" name="Picture 2" descr="Little scientist Little scientist test understanding stock pictures, royalty-free photos &amp; images">
            <a:extLst>
              <a:ext uri="{FF2B5EF4-FFF2-40B4-BE49-F238E27FC236}">
                <a16:creationId xmlns:a16="http://schemas.microsoft.com/office/drawing/2014/main" id="{8737B88A-FF14-73AB-C1C3-A06B2198E3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6400" y="0"/>
            <a:ext cx="79755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52572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5068047" y="285750"/>
            <a:ext cx="6983510" cy="6286500"/>
          </a:xfrm>
          <a:prstGeom prst="rect">
            <a:avLst/>
          </a:prstGeom>
        </p:spPr>
      </p:pic>
      <p:sp>
        <p:nvSpPr>
          <p:cNvPr id="5" name="Rectangle 4"/>
          <p:cNvSpPr/>
          <p:nvPr/>
        </p:nvSpPr>
        <p:spPr>
          <a:xfrm>
            <a:off x="0" y="0"/>
            <a:ext cx="5068047" cy="6858000"/>
          </a:xfrm>
          <a:prstGeom prst="rect">
            <a:avLst/>
          </a:prstGeom>
          <a:solidFill>
            <a:srgbClr val="6BA5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b="1" dirty="0">
                <a:solidFill>
                  <a:schemeClr val="bg1"/>
                </a:solidFill>
                <a:latin typeface="Arial" panose="020B0604020202020204" pitchFamily="34" charset="0"/>
                <a:cs typeface="Arial" panose="020B0604020202020204" pitchFamily="34" charset="0"/>
              </a:rPr>
              <a:t>9 Protected Characteristics</a:t>
            </a:r>
          </a:p>
        </p:txBody>
      </p:sp>
    </p:spTree>
    <p:extLst>
      <p:ext uri="{BB962C8B-B14F-4D97-AF65-F5344CB8AC3E}">
        <p14:creationId xmlns:p14="http://schemas.microsoft.com/office/powerpoint/2010/main" val="34838962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E960230-0852-52E7-D091-DDE5BC7D2369}"/>
              </a:ext>
            </a:extLst>
          </p:cNvPr>
          <p:cNvSpPr/>
          <p:nvPr/>
        </p:nvSpPr>
        <p:spPr>
          <a:xfrm>
            <a:off x="0" y="0"/>
            <a:ext cx="5000626" cy="6858000"/>
          </a:xfrm>
          <a:prstGeom prst="rect">
            <a:avLst/>
          </a:prstGeom>
          <a:solidFill>
            <a:srgbClr val="1D42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b="1" dirty="0">
                <a:solidFill>
                  <a:schemeClr val="bg1"/>
                </a:solidFill>
                <a:latin typeface="Arial" panose="020B0604020202020204" pitchFamily="34" charset="0"/>
                <a:cs typeface="Arial" panose="020B0604020202020204" pitchFamily="34" charset="0"/>
              </a:rPr>
              <a:t>Consider some examples: Reasonable Adjustments</a:t>
            </a:r>
          </a:p>
        </p:txBody>
      </p:sp>
      <p:pic>
        <p:nvPicPr>
          <p:cNvPr id="5" name="Picture 4">
            <a:extLst>
              <a:ext uri="{FF2B5EF4-FFF2-40B4-BE49-F238E27FC236}">
                <a16:creationId xmlns:a16="http://schemas.microsoft.com/office/drawing/2014/main" id="{2B77A7CC-EFEF-8FCD-B580-CC1F0770C168}"/>
              </a:ext>
            </a:extLst>
          </p:cNvPr>
          <p:cNvPicPr>
            <a:picLocks noChangeAspect="1"/>
          </p:cNvPicPr>
          <p:nvPr/>
        </p:nvPicPr>
        <p:blipFill>
          <a:blip r:embed="rId3"/>
          <a:stretch>
            <a:fillRect/>
          </a:stretch>
        </p:blipFill>
        <p:spPr>
          <a:xfrm>
            <a:off x="5000625" y="0"/>
            <a:ext cx="7191374" cy="6858000"/>
          </a:xfrm>
          <a:prstGeom prst="rect">
            <a:avLst/>
          </a:prstGeom>
        </p:spPr>
      </p:pic>
    </p:spTree>
    <p:extLst>
      <p:ext uri="{BB962C8B-B14F-4D97-AF65-F5344CB8AC3E}">
        <p14:creationId xmlns:p14="http://schemas.microsoft.com/office/powerpoint/2010/main" val="23041056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6BA539"/>
        </a:solidFill>
        <a:effectLst/>
      </p:bgPr>
    </p:bg>
    <p:spTree>
      <p:nvGrpSpPr>
        <p:cNvPr id="1" name=""/>
        <p:cNvGrpSpPr/>
        <p:nvPr/>
      </p:nvGrpSpPr>
      <p:grpSpPr>
        <a:xfrm>
          <a:off x="0" y="0"/>
          <a:ext cx="0" cy="0"/>
          <a:chOff x="0" y="0"/>
          <a:chExt cx="0" cy="0"/>
        </a:xfrm>
      </p:grpSpPr>
      <p:sp>
        <p:nvSpPr>
          <p:cNvPr id="5" name="TextBox 4"/>
          <p:cNvSpPr txBox="1"/>
          <p:nvPr/>
        </p:nvSpPr>
        <p:spPr>
          <a:xfrm>
            <a:off x="7461354" y="2058649"/>
            <a:ext cx="4126042" cy="1938992"/>
          </a:xfrm>
          <a:prstGeom prst="rect">
            <a:avLst/>
          </a:prstGeom>
          <a:noFill/>
        </p:spPr>
        <p:txBody>
          <a:bodyPr wrap="square" rtlCol="0">
            <a:spAutoFit/>
          </a:bodyPr>
          <a:lstStyle/>
          <a:p>
            <a:r>
              <a:rPr lang="en-GB" sz="4000" b="1" dirty="0">
                <a:solidFill>
                  <a:schemeClr val="bg1"/>
                </a:solidFill>
                <a:latin typeface="Arial" panose="020B0604020202020204" pitchFamily="34" charset="0"/>
                <a:cs typeface="Arial" panose="020B0604020202020204" pitchFamily="34" charset="0"/>
              </a:rPr>
              <a:t>What does a good interview look like?</a:t>
            </a:r>
          </a:p>
        </p:txBody>
      </p:sp>
      <p:pic>
        <p:nvPicPr>
          <p:cNvPr id="2050" name="Picture 2" descr="Business Job Interview concept. Vector cartoon illustration of a young woman asking questions and a man in a suit answering them while sitting at a table. Isolated on background interview stock illustrations">
            <a:extLst>
              <a:ext uri="{FF2B5EF4-FFF2-40B4-BE49-F238E27FC236}">
                <a16:creationId xmlns:a16="http://schemas.microsoft.com/office/drawing/2014/main" id="{AEA6D2A3-E279-3E29-CEDC-682253204D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67455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16850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D4289"/>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2C807D9-1EAE-FC58-F28C-4894BA41A138}"/>
              </a:ext>
            </a:extLst>
          </p:cNvPr>
          <p:cNvSpPr txBox="1"/>
          <p:nvPr/>
        </p:nvSpPr>
        <p:spPr>
          <a:xfrm>
            <a:off x="7165298" y="1827625"/>
            <a:ext cx="4227227" cy="2400657"/>
          </a:xfrm>
          <a:prstGeom prst="rect">
            <a:avLst/>
          </a:prstGeom>
          <a:noFill/>
        </p:spPr>
        <p:txBody>
          <a:bodyPr wrap="square" rtlCol="0">
            <a:spAutoFit/>
          </a:bodyPr>
          <a:lstStyle/>
          <a:p>
            <a:endParaRPr lang="en-GB" dirty="0"/>
          </a:p>
          <a:p>
            <a:r>
              <a:rPr lang="en-GB" sz="4400" dirty="0">
                <a:solidFill>
                  <a:schemeClr val="bg1">
                    <a:lumMod val="95000"/>
                  </a:schemeClr>
                </a:solidFill>
                <a:latin typeface="Arial" panose="020B0604020202020204" pitchFamily="34" charset="0"/>
                <a:cs typeface="Arial" panose="020B0604020202020204" pitchFamily="34" charset="0"/>
              </a:rPr>
              <a:t>Mastering the art of effective questioning</a:t>
            </a:r>
          </a:p>
        </p:txBody>
      </p:sp>
      <p:pic>
        <p:nvPicPr>
          <p:cNvPr id="4098" name="Picture 2" descr="Blue question marks background, FAQ Concept FAQ Concept. 3d illustration questions stock pictures, royalty-free photos &amp; images">
            <a:extLst>
              <a:ext uri="{FF2B5EF4-FFF2-40B4-BE49-F238E27FC236}">
                <a16:creationId xmlns:a16="http://schemas.microsoft.com/office/drawing/2014/main" id="{BF32F602-DF67-BCAB-383C-9ED64E0A05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26487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93463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6C8A15E-4302-D449-FD31-83723D0F3C4D}"/>
              </a:ext>
            </a:extLst>
          </p:cNvPr>
          <p:cNvSpPr/>
          <p:nvPr/>
        </p:nvSpPr>
        <p:spPr>
          <a:xfrm>
            <a:off x="1" y="0"/>
            <a:ext cx="4062334" cy="6858000"/>
          </a:xfrm>
          <a:prstGeom prst="rect">
            <a:avLst/>
          </a:prstGeom>
          <a:solidFill>
            <a:srgbClr val="6BA53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a:latin typeface="Coco Gothic"/>
              </a:rPr>
              <a:t>Mock Interviews</a:t>
            </a:r>
          </a:p>
        </p:txBody>
      </p:sp>
      <p:pic>
        <p:nvPicPr>
          <p:cNvPr id="2050" name="Picture 2" descr="Waiting for a job interview! Smiling Chinese businesswoman waiting for a job interview with other candidates in the office. Some of them are in blurred motion. Photographed in medium format. interviews stock pictures, royalty-free photos &amp; images">
            <a:extLst>
              <a:ext uri="{FF2B5EF4-FFF2-40B4-BE49-F238E27FC236}">
                <a16:creationId xmlns:a16="http://schemas.microsoft.com/office/drawing/2014/main" id="{013F0BAB-7F26-A9A8-E30C-B53FF73088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2335" y="0"/>
            <a:ext cx="812966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08834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3" name="Picture 2" descr="A picture containing text, clipart">
            <a:extLst>
              <a:ext uri="{FF2B5EF4-FFF2-40B4-BE49-F238E27FC236}">
                <a16:creationId xmlns:a16="http://schemas.microsoft.com/office/drawing/2014/main" id="{2636198D-A18C-6F44-D24A-59FE3E354A11}"/>
              </a:ext>
            </a:extLst>
          </p:cNvPr>
          <p:cNvPicPr>
            <a:picLocks noChangeAspect="1"/>
          </p:cNvPicPr>
          <p:nvPr/>
        </p:nvPicPr>
        <p:blipFill rotWithShape="1">
          <a:blip r:embed="rId3">
            <a:extLst>
              <a:ext uri="{28A0092B-C50C-407E-A947-70E740481C1C}">
                <a14:useLocalDpi xmlns:a14="http://schemas.microsoft.com/office/drawing/2010/main" val="0"/>
              </a:ext>
            </a:extLst>
          </a:blip>
          <a:srcRect t="132" r="-1" b="4201"/>
          <a:stretch/>
        </p:blipFill>
        <p:spPr>
          <a:xfrm>
            <a:off x="321733" y="321733"/>
            <a:ext cx="11548534" cy="6214534"/>
          </a:xfrm>
          <a:prstGeom prst="rect">
            <a:avLst/>
          </a:prstGeom>
        </p:spPr>
      </p:pic>
    </p:spTree>
    <p:extLst>
      <p:ext uri="{BB962C8B-B14F-4D97-AF65-F5344CB8AC3E}">
        <p14:creationId xmlns:p14="http://schemas.microsoft.com/office/powerpoint/2010/main" val="1801990193"/>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id="{0DE6A193-4755-479A-BC6F-A7EBCA73B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Shape 57">
            <a:extLst>
              <a:ext uri="{FF2B5EF4-FFF2-40B4-BE49-F238E27FC236}">
                <a16:creationId xmlns:a16="http://schemas.microsoft.com/office/drawing/2014/main" id="{5A55B759-31A7-423C-9BC2-A8BC09FE9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6754318"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Freeform: Shape 59">
            <a:extLst>
              <a:ext uri="{FF2B5EF4-FFF2-40B4-BE49-F238E27FC236}">
                <a16:creationId xmlns:a16="http://schemas.microsoft.com/office/drawing/2014/main" id="{F78796AF-79A0-47AC-BEFD-BFFC00F968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478"/>
            <a:ext cx="5953780" cy="6858478"/>
          </a:xfrm>
          <a:custGeom>
            <a:avLst/>
            <a:gdLst>
              <a:gd name="connsiteX0" fmla="*/ 0 w 5953780"/>
              <a:gd name="connsiteY0" fmla="*/ 6858478 h 6858478"/>
              <a:gd name="connsiteX1" fmla="*/ 5953780 w 5953780"/>
              <a:gd name="connsiteY1" fmla="*/ 6858478 h 6858478"/>
              <a:gd name="connsiteX2" fmla="*/ 2777405 w 5953780"/>
              <a:gd name="connsiteY2" fmla="*/ 0 h 6858478"/>
              <a:gd name="connsiteX3" fmla="*/ 2771828 w 5953780"/>
              <a:gd name="connsiteY3" fmla="*/ 0 h 6858478"/>
              <a:gd name="connsiteX4" fmla="*/ 1705600 w 5953780"/>
              <a:gd name="connsiteY4" fmla="*/ 0 h 6858478"/>
              <a:gd name="connsiteX5" fmla="*/ 0 w 5953780"/>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53780" h="6858478">
                <a:moveTo>
                  <a:pt x="0" y="6858478"/>
                </a:moveTo>
                <a:lnTo>
                  <a:pt x="5953780" y="6858478"/>
                </a:lnTo>
                <a:lnTo>
                  <a:pt x="2777405" y="0"/>
                </a:lnTo>
                <a:lnTo>
                  <a:pt x="2771828" y="0"/>
                </a:lnTo>
                <a:lnTo>
                  <a:pt x="1705600" y="0"/>
                </a:lnTo>
                <a:lnTo>
                  <a:pt x="0"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F7C387E2-8D33-4E4C-87DE-646481609823}"/>
              </a:ext>
            </a:extLst>
          </p:cNvPr>
          <p:cNvSpPr txBox="1">
            <a:spLocks/>
          </p:cNvSpPr>
          <p:nvPr>
            <p:custDataLst>
              <p:tags r:id="rId1"/>
            </p:custDataLst>
          </p:nvPr>
        </p:nvSpPr>
        <p:spPr>
          <a:xfrm>
            <a:off x="690372" y="1438466"/>
            <a:ext cx="3052953" cy="2249424"/>
          </a:xfrm>
          <a:prstGeom prst="rect">
            <a:avLst/>
          </a:prstGeom>
        </p:spPr>
        <p:txBody>
          <a:bodyPr vert="horz" lIns="91440" tIns="45720" rIns="91440" bIns="45720" rtlCol="0" anchor="b">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fontAlgn="auto">
              <a:spcAft>
                <a:spcPts val="600"/>
              </a:spcAft>
              <a:buClrTx/>
              <a:buSzTx/>
              <a:tabLst/>
              <a:defRPr/>
            </a:pPr>
            <a:r>
              <a:rPr kumimoji="0" lang="en-US" sz="5400" b="1" i="0" u="none" strike="noStrike" cap="none" spc="0" normalizeH="0" baseline="0" noProof="0" dirty="0">
                <a:ln>
                  <a:noFill/>
                </a:ln>
                <a:effectLst/>
                <a:uLnTx/>
                <a:uFillTx/>
                <a:latin typeface="Arial" panose="020B0604020202020204" pitchFamily="34" charset="0"/>
                <a:cs typeface="Arial" panose="020B0604020202020204" pitchFamily="34" charset="0"/>
              </a:rPr>
              <a:t>Tell us what you think</a:t>
            </a:r>
          </a:p>
        </p:txBody>
      </p:sp>
      <p:pic>
        <p:nvPicPr>
          <p:cNvPr id="5" name="Picture 4" descr="Qr code&#10;&#10;Description automatically generated">
            <a:extLst>
              <a:ext uri="{FF2B5EF4-FFF2-40B4-BE49-F238E27FC236}">
                <a16:creationId xmlns:a16="http://schemas.microsoft.com/office/drawing/2014/main" id="{B5DDEDB9-BE25-C2DD-AB6A-A1E6BD98E1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8375" y="853243"/>
            <a:ext cx="4364324" cy="4364324"/>
          </a:xfrm>
          <a:prstGeom prst="rect">
            <a:avLst/>
          </a:prstGeom>
        </p:spPr>
      </p:pic>
      <p:pic>
        <p:nvPicPr>
          <p:cNvPr id="7" name="Picture 6">
            <a:extLst>
              <a:ext uri="{FF2B5EF4-FFF2-40B4-BE49-F238E27FC236}">
                <a16:creationId xmlns:a16="http://schemas.microsoft.com/office/drawing/2014/main" id="{E097388F-FE5F-F862-E961-2112D41A8FF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bwMode="auto">
          <a:xfrm>
            <a:off x="9183188" y="5848968"/>
            <a:ext cx="2553233" cy="667768"/>
          </a:xfrm>
          <a:prstGeom prst="rect">
            <a:avLst/>
          </a:prstGeom>
          <a:noFill/>
        </p:spPr>
      </p:pic>
    </p:spTree>
    <p:extLst>
      <p:ext uri="{BB962C8B-B14F-4D97-AF65-F5344CB8AC3E}">
        <p14:creationId xmlns:p14="http://schemas.microsoft.com/office/powerpoint/2010/main" val="2791613674"/>
      </p:ext>
    </p:extLst>
  </p:cSld>
  <p:clrMapOvr>
    <a:overrideClrMapping bg1="dk1" tx1="lt1" bg2="dk2" tx2="lt2" accent1="accent1" accent2="accent2" accent3="accent3" accent4="accent4" accent5="accent5" accent6="accent6" hlink="hlink" folHlink="folHlink"/>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0&quot;/&gt;&lt;/TableIndex&gt;&lt;/ShapeTextInfo&gt;"/>
</p:tagLst>
</file>

<file path=ppt/tags/tag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0&quot;/&gt;&lt;/TableIndex&gt;&lt;/ShapeTextInfo&gt;"/>
</p:tagLst>
</file>

<file path=ppt/tags/tag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5&quot;/&gt;&lt;lineCharCount val=&quot;25&quot;/&gt;&lt;/TableIndex&gt;&lt;/ShapeTextInfo&gt;"/>
  <p:tag name="HTML_SHAPEINFO" val="&lt;ThreeDShapeInfo&gt;&lt;uuid val=&quot;{0B16BED4-3172-4158-A7C6-48F7EB69315D}&quot;/&gt;&lt;isInvalidForFieldText val=&quot;0&quot;/&gt;&lt;Image&gt;&lt;filename val=&quot;C:\Users\500453\AppData\Local\Temp\CP103365317203Session\CPTrustFolder103365317203\PPTImport103365504781\data\asimages\{0B16BED4-3172-4158-A7C6-48F7EB69315D}_50.png&quot;/&gt;&lt;left val=&quot;-1&quot;/&gt;&lt;top val=&quot;323&quot;/&gt;&lt;width val=&quot;997&quot;/&gt;&lt;height val=&quot;300&quot;/&gt;&lt;hasText val=&quot;1&quot;/&gt;&lt;/Image&gt;&lt;/ThreeDShapeInfo&gt;"/>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7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0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4F6E0A47643184C9606D4B661870562" ma:contentTypeVersion="4" ma:contentTypeDescription="Create a new document." ma:contentTypeScope="" ma:versionID="64a7a5736731dc56465e292d1869402e">
  <xsd:schema xmlns:xsd="http://www.w3.org/2001/XMLSchema" xmlns:xs="http://www.w3.org/2001/XMLSchema" xmlns:p="http://schemas.microsoft.com/office/2006/metadata/properties" xmlns:ns2="51eb1c26-eb83-40f7-ad4e-0b978e948c4f" targetNamespace="http://schemas.microsoft.com/office/2006/metadata/properties" ma:root="true" ma:fieldsID="b525b224971530fab4377107d91a8da4" ns2:_="">
    <xsd:import namespace="51eb1c26-eb83-40f7-ad4e-0b978e948c4f"/>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eb1c26-eb83-40f7-ad4e-0b978e948c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76E7DF0-BFAC-4D02-BD3F-D7549539612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1eb1c26-eb83-40f7-ad4e-0b978e948c4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99B63BA-4AF4-41C0-A7C6-0BE0F33FDA1A}">
  <ds:schemaRefs>
    <ds:schemaRef ds:uri="http://schemas.microsoft.com/sharepoint/v3/contenttype/forms"/>
  </ds:schemaRefs>
</ds:datastoreItem>
</file>

<file path=customXml/itemProps3.xml><?xml version="1.0" encoding="utf-8"?>
<ds:datastoreItem xmlns:ds="http://schemas.openxmlformats.org/officeDocument/2006/customXml" ds:itemID="{B29731DA-9330-41AA-B1A0-88DEF9E4F6DA}">
  <ds:schemaRefs>
    <ds:schemaRef ds:uri="http://purl.org/dc/terms/"/>
    <ds:schemaRef ds:uri="http://schemas.microsoft.com/office/2006/metadata/propertie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51eb1c26-eb83-40f7-ad4e-0b978e948c4f"/>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3095</TotalTime>
  <Words>2351</Words>
  <Application>Microsoft Office PowerPoint</Application>
  <PresentationFormat>Widescreen</PresentationFormat>
  <Paragraphs>217</Paragraphs>
  <Slides>16</Slides>
  <Notes>16</Notes>
  <HiddenSlides>0</HiddenSlides>
  <MMClips>2</MMClips>
  <ScaleCrop>false</ScaleCrop>
  <HeadingPairs>
    <vt:vector size="4" baseType="variant">
      <vt:variant>
        <vt:lpstr>Theme</vt:lpstr>
      </vt:variant>
      <vt:variant>
        <vt:i4>5</vt:i4>
      </vt:variant>
      <vt:variant>
        <vt:lpstr>Slide Titles</vt:lpstr>
      </vt:variant>
      <vt:variant>
        <vt:i4>16</vt:i4>
      </vt:variant>
    </vt:vector>
  </HeadingPairs>
  <TitlesOfParts>
    <vt:vector size="21" baseType="lpstr">
      <vt:lpstr>Office Theme</vt:lpstr>
      <vt:lpstr>1_Office Theme</vt:lpstr>
      <vt:lpstr>7_blank</vt:lpstr>
      <vt:lpstr>2_Office Theme</vt:lpstr>
      <vt:lpstr>10_Office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Why Recruit Ex-Offenders?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Conway, Diane</dc:creator>
  <cp:lastModifiedBy>Lisa McRae</cp:lastModifiedBy>
  <cp:revision>16</cp:revision>
  <cp:lastPrinted>2025-05-19T08:38:06Z</cp:lastPrinted>
  <dcterms:created xsi:type="dcterms:W3CDTF">2022-10-27T07:51:16Z</dcterms:created>
  <dcterms:modified xsi:type="dcterms:W3CDTF">2026-07-31T13:10:01Z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0x010100E4F6E0A47643184C9606D4B661870562</vt:lpwstr>
  </property>
</Properties>
</file>